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charts/chart17.xml" ContentType="application/vnd.openxmlformats-officedocument.drawingml.chart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0.xml" ContentType="application/vnd.openxmlformats-officedocument.drawingml.chart+xml"/>
  <Override PartName="/ppt/notesSlides/notesSlide27.xml" ContentType="application/vnd.openxmlformats-officedocument.presentationml.notesSlide+xml"/>
  <Override PartName="/ppt/charts/chart21.xml" ContentType="application/vnd.openxmlformats-officedocument.drawingml.chart+xml"/>
  <Override PartName="/ppt/notesSlides/notesSlide28.xml" ContentType="application/vnd.openxmlformats-officedocument.presentationml.notesSlide+xml"/>
  <Override PartName="/ppt/charts/chart22.xml" ContentType="application/vnd.openxmlformats-officedocument.drawingml.chart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charts/chart23.xml" ContentType="application/vnd.openxmlformats-officedocument.drawingml.chart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33.xml" ContentType="application/vnd.openxmlformats-officedocument.presentationml.notesSlide+xml"/>
  <Override PartName="/ppt/charts/chart27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charts/chart28.xml" ContentType="application/vnd.openxmlformats-officedocument.drawingml.chart+xml"/>
  <Override PartName="/ppt/notesSlides/notesSlide35.xml" ContentType="application/vnd.openxmlformats-officedocument.presentationml.notesSlide+xml"/>
  <Override PartName="/ppt/charts/chart29.xml" ContentType="application/vnd.openxmlformats-officedocument.drawingml.chart+xml"/>
  <Override PartName="/ppt/notesSlides/notesSlide36.xml" ContentType="application/vnd.openxmlformats-officedocument.presentationml.notesSlide+xml"/>
  <Override PartName="/ppt/charts/chart30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1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  <p:sldMasterId id="2147483814" r:id="rId2"/>
    <p:sldMasterId id="2147488113" r:id="rId3"/>
  </p:sldMasterIdLst>
  <p:notesMasterIdLst>
    <p:notesMasterId r:id="rId92"/>
  </p:notesMasterIdLst>
  <p:handoutMasterIdLst>
    <p:handoutMasterId r:id="rId93"/>
  </p:handoutMasterIdLst>
  <p:sldIdLst>
    <p:sldId id="910" r:id="rId4"/>
    <p:sldId id="911" r:id="rId5"/>
    <p:sldId id="913" r:id="rId6"/>
    <p:sldId id="938" r:id="rId7"/>
    <p:sldId id="977" r:id="rId8"/>
    <p:sldId id="919" r:id="rId9"/>
    <p:sldId id="912" r:id="rId10"/>
    <p:sldId id="939" r:id="rId11"/>
    <p:sldId id="917" r:id="rId12"/>
    <p:sldId id="918" r:id="rId13"/>
    <p:sldId id="920" r:id="rId14"/>
    <p:sldId id="921" r:id="rId15"/>
    <p:sldId id="922" r:id="rId16"/>
    <p:sldId id="923" r:id="rId17"/>
    <p:sldId id="924" r:id="rId18"/>
    <p:sldId id="925" r:id="rId19"/>
    <p:sldId id="926" r:id="rId20"/>
    <p:sldId id="927" r:id="rId21"/>
    <p:sldId id="928" r:id="rId22"/>
    <p:sldId id="929" r:id="rId23"/>
    <p:sldId id="930" r:id="rId24"/>
    <p:sldId id="931" r:id="rId25"/>
    <p:sldId id="936" r:id="rId26"/>
    <p:sldId id="952" r:id="rId27"/>
    <p:sldId id="831" r:id="rId28"/>
    <p:sldId id="941" r:id="rId29"/>
    <p:sldId id="891" r:id="rId30"/>
    <p:sldId id="892" r:id="rId31"/>
    <p:sldId id="893" r:id="rId32"/>
    <p:sldId id="894" r:id="rId33"/>
    <p:sldId id="942" r:id="rId34"/>
    <p:sldId id="943" r:id="rId35"/>
    <p:sldId id="944" r:id="rId36"/>
    <p:sldId id="885" r:id="rId37"/>
    <p:sldId id="967" r:id="rId38"/>
    <p:sldId id="898" r:id="rId39"/>
    <p:sldId id="897" r:id="rId40"/>
    <p:sldId id="978" r:id="rId41"/>
    <p:sldId id="979" r:id="rId42"/>
    <p:sldId id="980" r:id="rId43"/>
    <p:sldId id="902" r:id="rId44"/>
    <p:sldId id="982" r:id="rId45"/>
    <p:sldId id="905" r:id="rId46"/>
    <p:sldId id="947" r:id="rId47"/>
    <p:sldId id="908" r:id="rId48"/>
    <p:sldId id="909" r:id="rId49"/>
    <p:sldId id="846" r:id="rId50"/>
    <p:sldId id="965" r:id="rId51"/>
    <p:sldId id="990" r:id="rId52"/>
    <p:sldId id="985" r:id="rId53"/>
    <p:sldId id="986" r:id="rId54"/>
    <p:sldId id="987" r:id="rId55"/>
    <p:sldId id="988" r:id="rId56"/>
    <p:sldId id="989" r:id="rId57"/>
    <p:sldId id="969" r:id="rId58"/>
    <p:sldId id="970" r:id="rId59"/>
    <p:sldId id="881" r:id="rId60"/>
    <p:sldId id="882" r:id="rId61"/>
    <p:sldId id="971" r:id="rId62"/>
    <p:sldId id="884" r:id="rId63"/>
    <p:sldId id="932" r:id="rId64"/>
    <p:sldId id="933" r:id="rId65"/>
    <p:sldId id="972" r:id="rId66"/>
    <p:sldId id="935" r:id="rId67"/>
    <p:sldId id="973" r:id="rId68"/>
    <p:sldId id="835" r:id="rId69"/>
    <p:sldId id="739" r:id="rId70"/>
    <p:sldId id="840" r:id="rId71"/>
    <p:sldId id="740" r:id="rId72"/>
    <p:sldId id="960" r:id="rId73"/>
    <p:sldId id="961" r:id="rId74"/>
    <p:sldId id="974" r:id="rId75"/>
    <p:sldId id="847" r:id="rId76"/>
    <p:sldId id="742" r:id="rId77"/>
    <p:sldId id="849" r:id="rId78"/>
    <p:sldId id="745" r:id="rId79"/>
    <p:sldId id="850" r:id="rId80"/>
    <p:sldId id="748" r:id="rId81"/>
    <p:sldId id="851" r:id="rId82"/>
    <p:sldId id="757" r:id="rId83"/>
    <p:sldId id="751" r:id="rId84"/>
    <p:sldId id="752" r:id="rId85"/>
    <p:sldId id="879" r:id="rId86"/>
    <p:sldId id="950" r:id="rId87"/>
    <p:sldId id="951" r:id="rId88"/>
    <p:sldId id="983" r:id="rId89"/>
    <p:sldId id="984" r:id="rId90"/>
    <p:sldId id="696" r:id="rId91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3399"/>
    <a:srgbClr val="0000FF"/>
    <a:srgbClr val="3D7293"/>
    <a:srgbClr val="9933FF"/>
    <a:srgbClr val="33CC33"/>
    <a:srgbClr val="9999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13" autoAdjust="0"/>
    <p:restoredTop sz="90833" autoAdjust="0"/>
  </p:normalViewPr>
  <p:slideViewPr>
    <p:cSldViewPr>
      <p:cViewPr varScale="1">
        <p:scale>
          <a:sx n="106" d="100"/>
          <a:sy n="106" d="100"/>
        </p:scale>
        <p:origin x="-17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274934140086879E-2"/>
          <c:y val="7.8372134352230324E-2"/>
          <c:w val="0.86196671044334061"/>
          <c:h val="0.699525356557604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5.928121526491293E-3"/>
                  <c:y val="0.3060136751268793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AF-4841-A2EF-4C30C6B3B674}"/>
                </c:ext>
              </c:extLst>
            </c:dLbl>
            <c:dLbl>
              <c:idx val="1"/>
              <c:layout>
                <c:manualLayout>
                  <c:x val="-1.4820303816228233E-3"/>
                  <c:y val="0.400500768903114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11-4613-83E7-9A2F96C0A6FE}"/>
                </c:ext>
              </c:extLst>
            </c:dLbl>
            <c:dLbl>
              <c:idx val="2"/>
              <c:layout>
                <c:manualLayout>
                  <c:x val="2.9640607632456465E-3"/>
                  <c:y val="0.3680456147134661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11-4613-83E7-9A2F96C0A6FE}"/>
                </c:ext>
              </c:extLst>
            </c:dLbl>
            <c:dLbl>
              <c:idx val="3"/>
              <c:layout>
                <c:manualLayout>
                  <c:x val="-1.4820303816228233E-3"/>
                  <c:y val="0.4586368748444454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11-4613-83E7-9A2F96C0A6FE}"/>
                </c:ext>
              </c:extLst>
            </c:dLbl>
            <c:dLbl>
              <c:idx val="4"/>
              <c:layout>
                <c:manualLayout>
                  <c:x val="-1.4820303816228233E-3"/>
                  <c:y val="0.38231551044773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11-4613-83E7-9A2F96C0A6F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3780.8</c:v>
                </c:pt>
                <c:pt idx="1">
                  <c:v>4650.8900000000003</c:v>
                </c:pt>
                <c:pt idx="2">
                  <c:v>4479.8</c:v>
                </c:pt>
                <c:pt idx="3">
                  <c:v>5116.95</c:v>
                </c:pt>
                <c:pt idx="4">
                  <c:v>4521.07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411-4613-83E7-9A2F96C0A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5718528"/>
        <c:axId val="23572006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645959862757E-2"/>
                  <c:y val="-7.4825178636433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11-4613-83E7-9A2F96C0A6FE}"/>
                </c:ext>
              </c:extLst>
            </c:dLbl>
            <c:dLbl>
              <c:idx val="1"/>
              <c:layout>
                <c:manualLayout>
                  <c:x val="-4.4088420033083116E-2"/>
                  <c:y val="-4.34873057335613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11-4613-83E7-9A2F96C0A6FE}"/>
                </c:ext>
              </c:extLst>
            </c:dLbl>
            <c:dLbl>
              <c:idx val="2"/>
              <c:layout>
                <c:manualLayout>
                  <c:x val="-4.557115058653978E-2"/>
                  <c:y val="-8.0538776824541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11-4613-83E7-9A2F96C0A6FE}"/>
                </c:ext>
              </c:extLst>
            </c:dLbl>
            <c:dLbl>
              <c:idx val="3"/>
              <c:layout>
                <c:manualLayout>
                  <c:x val="-5.0017008340796969E-2"/>
                  <c:y val="-6.03359478426121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11-4613-83E7-9A2F96C0A6FE}"/>
                </c:ext>
              </c:extLst>
            </c:dLbl>
            <c:dLbl>
              <c:idx val="4"/>
              <c:layout>
                <c:manualLayout>
                  <c:x val="-4.7793962768362737E-2"/>
                  <c:y val="-0.143720328010358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11-4613-83E7-9A2F96C0A6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бюджет</c:v>
                  </c:pt>
                  <c:pt idx="1">
                    <c:v>уточненный бюджет</c:v>
                  </c:pt>
                  <c:pt idx="2">
                    <c:v>утвержденный бюджет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123.01338341091832</c:v>
                </c:pt>
                <c:pt idx="2">
                  <c:v>96.321349247133341</c:v>
                </c:pt>
                <c:pt idx="3">
                  <c:v>114.22273315773023</c:v>
                </c:pt>
                <c:pt idx="4">
                  <c:v>88.354781657041798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7411-4613-83E7-9A2F96C0A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750528"/>
        <c:axId val="235752064"/>
      </c:lineChart>
      <c:catAx>
        <c:axId val="23571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4" b="1"/>
            </a:pPr>
            <a:endParaRPr lang="ru-RU"/>
          </a:p>
        </c:txPr>
        <c:crossAx val="235720064"/>
        <c:crosses val="autoZero"/>
        <c:auto val="1"/>
        <c:lblAlgn val="ctr"/>
        <c:lblOffset val="100"/>
        <c:noMultiLvlLbl val="0"/>
      </c:catAx>
      <c:valAx>
        <c:axId val="235720064"/>
        <c:scaling>
          <c:orientation val="minMax"/>
          <c:max val="5500"/>
          <c:min val="0"/>
        </c:scaling>
        <c:delete val="0"/>
        <c:axPos val="l"/>
        <c:majorGridlines>
          <c:spPr>
            <a:ln w="63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4"/>
            </a:pPr>
            <a:endParaRPr lang="ru-RU"/>
          </a:p>
        </c:txPr>
        <c:crossAx val="235718528"/>
        <c:crosses val="autoZero"/>
        <c:crossBetween val="between"/>
        <c:majorUnit val="500"/>
      </c:valAx>
      <c:catAx>
        <c:axId val="235750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5752064"/>
        <c:crosses val="autoZero"/>
        <c:auto val="1"/>
        <c:lblAlgn val="ctr"/>
        <c:lblOffset val="100"/>
        <c:noMultiLvlLbl val="0"/>
      </c:catAx>
      <c:valAx>
        <c:axId val="235752064"/>
        <c:scaling>
          <c:orientation val="minMax"/>
          <c:max val="13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594"/>
            </a:pPr>
            <a:endParaRPr lang="ru-RU"/>
          </a:p>
        </c:txPr>
        <c:crossAx val="235750528"/>
        <c:crosses val="max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529611286214538E-2"/>
          <c:y val="0.1026143987371507"/>
          <c:w val="0.85141465818668594"/>
          <c:h val="0.64266135459786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842786306634123E-3"/>
                  <c:y val="0.17704849997383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5C-4DE6-AEBD-66CD5C6A60E7}"/>
                </c:ext>
              </c:extLst>
            </c:dLbl>
            <c:dLbl>
              <c:idx val="1"/>
              <c:layout>
                <c:manualLayout>
                  <c:x val="2.842786306634123E-3"/>
                  <c:y val="0.464934707373111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5C-4DE6-AEBD-66CD5C6A60E7}"/>
                </c:ext>
              </c:extLst>
            </c:dLbl>
            <c:dLbl>
              <c:idx val="2"/>
              <c:layout>
                <c:manualLayout>
                  <c:x val="2.842786306634123E-3"/>
                  <c:y val="0.23408042978788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5C-4DE6-AEBD-66CD5C6A60E7}"/>
                </c:ext>
              </c:extLst>
            </c:dLbl>
            <c:dLbl>
              <c:idx val="3"/>
              <c:layout>
                <c:manualLayout>
                  <c:x val="1.4213931533170615E-3"/>
                  <c:y val="0.569056471124896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5C-4DE6-AEBD-66CD5C6A60E7}"/>
                </c:ext>
              </c:extLst>
            </c:dLbl>
            <c:dLbl>
              <c:idx val="4"/>
              <c:layout>
                <c:manualLayout>
                  <c:x val="-1.119207207336269E-7"/>
                  <c:y val="0.59981641766555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5C-4DE6-AEBD-66CD5C6A60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3.8969999999999998</c:v>
                </c:pt>
                <c:pt idx="1">
                  <c:v>10.157</c:v>
                </c:pt>
                <c:pt idx="2">
                  <c:v>5.0999999999999996</c:v>
                </c:pt>
                <c:pt idx="3">
                  <c:v>13.196999999999999</c:v>
                </c:pt>
                <c:pt idx="4">
                  <c:v>13.474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30-4D53-AEAC-2044A0BE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7511680"/>
        <c:axId val="28751321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13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3961427028546336E-2"/>
                  <c:y val="-8.437073647416984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0-4D53-AEAC-2044A0BE6709}"/>
                </c:ext>
              </c:extLst>
            </c:dLbl>
            <c:dLbl>
              <c:idx val="1"/>
              <c:layout>
                <c:manualLayout>
                  <c:x val="-4.9267053584059625E-2"/>
                  <c:y val="-5.8714983301404809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30-4D53-AEAC-2044A0BE6709}"/>
                </c:ext>
              </c:extLst>
            </c:dLbl>
            <c:dLbl>
              <c:idx val="2"/>
              <c:layout>
                <c:manualLayout>
                  <c:x val="-4.6759469836022714E-2"/>
                  <c:y val="-0.1589213953679748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130-4D53-AEAC-2044A0BE6709}"/>
                </c:ext>
              </c:extLst>
            </c:dLbl>
            <c:dLbl>
              <c:idx val="3"/>
              <c:layout>
                <c:manualLayout>
                  <c:x val="-4.9991180647206188E-2"/>
                  <c:y val="-9.0155880752662815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30-4D53-AEAC-2044A0BE6709}"/>
                </c:ext>
              </c:extLst>
            </c:dLbl>
            <c:dLbl>
              <c:idx val="4"/>
              <c:layout>
                <c:manualLayout>
                  <c:x val="-4.2864852595933964E-2"/>
                  <c:y val="-0.43803410445702756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130-4D53-AEAC-2044A0BE6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260.63638696433156</c:v>
                </c:pt>
                <c:pt idx="2">
                  <c:v>50.211676676183913</c:v>
                </c:pt>
                <c:pt idx="3">
                  <c:v>258.76470588235298</c:v>
                </c:pt>
                <c:pt idx="4">
                  <c:v>102.09896188527696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8130-4D53-AEAC-2044A0BE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531392"/>
        <c:axId val="287532928"/>
      </c:lineChart>
      <c:catAx>
        <c:axId val="28751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40" b="1" normalizeH="0" baseline="0"/>
            </a:pPr>
            <a:endParaRPr lang="ru-RU"/>
          </a:p>
        </c:txPr>
        <c:crossAx val="287513216"/>
        <c:crosses val="autoZero"/>
        <c:auto val="1"/>
        <c:lblAlgn val="ctr"/>
        <c:lblOffset val="100"/>
        <c:noMultiLvlLbl val="0"/>
      </c:catAx>
      <c:valAx>
        <c:axId val="287513216"/>
        <c:scaling>
          <c:orientation val="minMax"/>
          <c:max val="14"/>
          <c:min val="0"/>
        </c:scaling>
        <c:delete val="0"/>
        <c:axPos val="l"/>
        <c:majorGridlines>
          <c:spPr>
            <a:ln w="653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87511680"/>
        <c:crosses val="autoZero"/>
        <c:crossBetween val="between"/>
        <c:majorUnit val="1"/>
        <c:minorUnit val="1"/>
      </c:valAx>
      <c:catAx>
        <c:axId val="287531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7532928"/>
        <c:crosses val="autoZero"/>
        <c:auto val="1"/>
        <c:lblAlgn val="ctr"/>
        <c:lblOffset val="100"/>
        <c:noMultiLvlLbl val="0"/>
      </c:catAx>
      <c:valAx>
        <c:axId val="287532928"/>
        <c:scaling>
          <c:orientation val="minMax"/>
          <c:max val="30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87531392"/>
        <c:crosses val="max"/>
        <c:crossBetween val="between"/>
      </c:valAx>
      <c:spPr>
        <a:noFill/>
        <a:ln w="26225">
          <a:noFill/>
        </a:ln>
      </c:spPr>
    </c:plotArea>
    <c:plotVisOnly val="1"/>
    <c:dispBlanksAs val="gap"/>
    <c:showDLblsOverMax val="0"/>
  </c:chart>
  <c:txPr>
    <a:bodyPr/>
    <a:lstStyle/>
    <a:p>
      <a:pPr>
        <a:defRPr sz="185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4795744336171232"/>
          <c:w val="0.86196671044334061"/>
          <c:h val="0.62594335866651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3944067940007E-3"/>
                  <c:y val="0.3977463574442606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406996127783350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462078401741097E-3"/>
                  <c:y val="0.4650096096679351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01519081141163E-3"/>
                  <c:y val="0.482883853405465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463245354797488E-3"/>
                  <c:y val="0.5017583711879254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163.24</c:v>
                </c:pt>
                <c:pt idx="1">
                  <c:v>166.19399999999999</c:v>
                </c:pt>
                <c:pt idx="2">
                  <c:v>188</c:v>
                </c:pt>
                <c:pt idx="3">
                  <c:v>193.64</c:v>
                </c:pt>
                <c:pt idx="4">
                  <c:v>199.36799999999999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8091136"/>
        <c:axId val="2884328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2606772484327537E-2"/>
                  <c:y val="-7.4825366570926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793683917202137E-2"/>
                  <c:y val="-7.4825178636433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70119000038E-2"/>
                  <c:y val="-9.7809711484774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534627873257227E-2"/>
                  <c:y val="-0.1524339231029526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570838565462388E-2"/>
                  <c:y val="-0.1098595106398551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101.80960548885076</c:v>
                </c:pt>
                <c:pt idx="2">
                  <c:v>113.12081061891526</c:v>
                </c:pt>
                <c:pt idx="3">
                  <c:v>103</c:v>
                </c:pt>
                <c:pt idx="4">
                  <c:v>102.95806651518282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434432"/>
        <c:axId val="288440320"/>
      </c:lineChart>
      <c:catAx>
        <c:axId val="28809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288432896"/>
        <c:crosses val="autoZero"/>
        <c:auto val="1"/>
        <c:lblAlgn val="ctr"/>
        <c:lblOffset val="100"/>
        <c:noMultiLvlLbl val="0"/>
      </c:catAx>
      <c:valAx>
        <c:axId val="288432896"/>
        <c:scaling>
          <c:orientation val="minMax"/>
          <c:max val="200"/>
          <c:min val="0"/>
        </c:scaling>
        <c:delete val="0"/>
        <c:axPos val="l"/>
        <c:majorGridlines>
          <c:spPr>
            <a:ln w="634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88091136"/>
        <c:crosses val="autoZero"/>
        <c:crossBetween val="between"/>
      </c:valAx>
      <c:catAx>
        <c:axId val="288434432"/>
        <c:scaling>
          <c:orientation val="minMax"/>
        </c:scaling>
        <c:delete val="1"/>
        <c:axPos val="b"/>
        <c:majorTickMark val="out"/>
        <c:minorTickMark val="none"/>
        <c:tickLblPos val="nextTo"/>
        <c:crossAx val="288440320"/>
        <c:crosses val="autoZero"/>
        <c:auto val="1"/>
        <c:lblAlgn val="ctr"/>
        <c:lblOffset val="100"/>
        <c:noMultiLvlLbl val="0"/>
      </c:catAx>
      <c:valAx>
        <c:axId val="288440320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88434432"/>
        <c:crosses val="max"/>
        <c:crossBetween val="between"/>
      </c:valAx>
      <c:spPr>
        <a:noFill/>
        <a:ln w="25405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138011519027571E-2"/>
          <c:y val="0.14795744336171232"/>
          <c:w val="0.86196671044334061"/>
          <c:h val="0.654522238958260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40607632456465E-3"/>
                  <c:y val="0.2011247387693676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366042661298675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458577542571907E-3"/>
                  <c:y val="0.2711316983681205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099185175028372E-3"/>
                  <c:y val="0.257318437708642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9638273726344758E-3"/>
                  <c:y val="0.152288638794073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148.33500000000001</c:v>
                </c:pt>
                <c:pt idx="1">
                  <c:v>191.54300000000001</c:v>
                </c:pt>
                <c:pt idx="2">
                  <c:v>165.66</c:v>
                </c:pt>
                <c:pt idx="3">
                  <c:v>162.71</c:v>
                </c:pt>
                <c:pt idx="4">
                  <c:v>153.696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8769536"/>
        <c:axId val="28877107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124797789220492E-2"/>
                  <c:y val="-0.144041452335208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196899008792311E-2"/>
                  <c:y val="-9.6306091163639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570838565462325E-2"/>
                  <c:y val="-8.9145786987904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129.12866147571376</c:v>
                </c:pt>
                <c:pt idx="2">
                  <c:v>86.48710733360133</c:v>
                </c:pt>
                <c:pt idx="3">
                  <c:v>98.219244235180497</c:v>
                </c:pt>
                <c:pt idx="4">
                  <c:v>94.460082355110302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801536"/>
        <c:axId val="288803072"/>
      </c:lineChart>
      <c:catAx>
        <c:axId val="28876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4" b="1" normalizeH="0" baseline="0"/>
            </a:pPr>
            <a:endParaRPr lang="ru-RU"/>
          </a:p>
        </c:txPr>
        <c:crossAx val="288771072"/>
        <c:crosses val="autoZero"/>
        <c:auto val="1"/>
        <c:lblAlgn val="ctr"/>
        <c:lblOffset val="100"/>
        <c:noMultiLvlLbl val="0"/>
      </c:catAx>
      <c:valAx>
        <c:axId val="288771072"/>
        <c:scaling>
          <c:orientation val="minMax"/>
          <c:max val="200"/>
          <c:min val="40"/>
        </c:scaling>
        <c:delete val="0"/>
        <c:axPos val="l"/>
        <c:majorGridlines>
          <c:spPr>
            <a:ln w="6314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88769536"/>
        <c:crosses val="autoZero"/>
        <c:crossBetween val="between"/>
      </c:valAx>
      <c:catAx>
        <c:axId val="288801536"/>
        <c:scaling>
          <c:orientation val="minMax"/>
        </c:scaling>
        <c:delete val="1"/>
        <c:axPos val="b"/>
        <c:majorTickMark val="out"/>
        <c:minorTickMark val="none"/>
        <c:tickLblPos val="nextTo"/>
        <c:crossAx val="288803072"/>
        <c:crosses val="autoZero"/>
        <c:auto val="1"/>
        <c:lblAlgn val="ctr"/>
        <c:lblOffset val="100"/>
        <c:noMultiLvlLbl val="0"/>
      </c:catAx>
      <c:valAx>
        <c:axId val="288803072"/>
        <c:scaling>
          <c:orientation val="minMax"/>
          <c:max val="140"/>
        </c:scaling>
        <c:delete val="0"/>
        <c:axPos val="r"/>
        <c:numFmt formatCode="0" sourceLinked="0"/>
        <c:majorTickMark val="out"/>
        <c:minorTickMark val="none"/>
        <c:tickLblPos val="nextTo"/>
        <c:crossAx val="288801536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101960909241648E-2"/>
          <c:y val="0.1456087892309485"/>
          <c:w val="0.86196671044334061"/>
          <c:h val="0.59787637463678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4426231850110192E-3"/>
                  <c:y val="0.133498340578158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92-4001-A7BD-5935B58C6EAA}"/>
                </c:ext>
              </c:extLst>
            </c:dLbl>
            <c:dLbl>
              <c:idx val="1"/>
              <c:layout>
                <c:manualLayout>
                  <c:x val="1.2233524028160462E-4"/>
                  <c:y val="0.328060428370103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92-4001-A7BD-5935B58C6EAA}"/>
                </c:ext>
              </c:extLst>
            </c:dLbl>
            <c:dLbl>
              <c:idx val="2"/>
              <c:layout>
                <c:manualLayout>
                  <c:x val="5.7630215602539041E-3"/>
                  <c:y val="0.4511770504077289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92-4001-A7BD-5935B58C6EAA}"/>
                </c:ext>
              </c:extLst>
            </c:dLbl>
            <c:dLbl>
              <c:idx val="3"/>
              <c:layout>
                <c:manualLayout>
                  <c:x val="2.8340052512316857E-3"/>
                  <c:y val="0.451906989949593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92-4001-A7BD-5935B58C6EAA}"/>
                </c:ext>
              </c:extLst>
            </c:dLbl>
            <c:dLbl>
              <c:idx val="4"/>
              <c:layout>
                <c:manualLayout>
                  <c:x val="1.6776594536115879E-3"/>
                  <c:y val="0.466976303295832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92-4001-A7BD-5935B58C6E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10.18</c:v>
                </c:pt>
                <c:pt idx="1">
                  <c:v>23.1</c:v>
                </c:pt>
                <c:pt idx="2">
                  <c:v>23.477</c:v>
                </c:pt>
                <c:pt idx="3">
                  <c:v>23.477</c:v>
                </c:pt>
                <c:pt idx="4">
                  <c:v>23.477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0701696"/>
        <c:axId val="29070323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7426519435397984E-2"/>
                  <c:y val="-8.19854828121690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92-4001-A7BD-5935B58C6EAA}"/>
                </c:ext>
              </c:extLst>
            </c:dLbl>
            <c:dLbl>
              <c:idx val="1"/>
              <c:layout>
                <c:manualLayout>
                  <c:x val="-4.5570721874541621E-2"/>
                  <c:y val="-7.93692467378800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92-4001-A7BD-5935B58C6EAA}"/>
                </c:ext>
              </c:extLst>
            </c:dLbl>
            <c:dLbl>
              <c:idx val="2"/>
              <c:layout>
                <c:manualLayout>
                  <c:x val="-4.5620199202961398E-2"/>
                  <c:y val="-0.376288264391958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92-4001-A7BD-5935B58C6EAA}"/>
                </c:ext>
              </c:extLst>
            </c:dLbl>
            <c:dLbl>
              <c:idx val="3"/>
              <c:layout>
                <c:manualLayout>
                  <c:x val="-4.4215007681275259E-2"/>
                  <c:y val="-0.380427975461696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92-4001-A7BD-5935B58C6EAA}"/>
                </c:ext>
              </c:extLst>
            </c:dLbl>
            <c:dLbl>
              <c:idx val="4"/>
              <c:layout>
                <c:manualLayout>
                  <c:x val="-4.1174469821941805E-2"/>
                  <c:y val="-0.3826373936879194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92-4001-A7BD-5935B58C6E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226.91552062868371</c:v>
                </c:pt>
                <c:pt idx="2">
                  <c:v>101.63203463203463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E92-4001-A7BD-5935B58C6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704768"/>
        <c:axId val="291067008"/>
      </c:lineChart>
      <c:catAx>
        <c:axId val="29070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 b="1" normalizeH="0" baseline="0"/>
            </a:pPr>
            <a:endParaRPr lang="ru-RU"/>
          </a:p>
        </c:txPr>
        <c:crossAx val="290703232"/>
        <c:crosses val="autoZero"/>
        <c:auto val="1"/>
        <c:lblAlgn val="ctr"/>
        <c:lblOffset val="100"/>
        <c:noMultiLvlLbl val="0"/>
      </c:catAx>
      <c:valAx>
        <c:axId val="290703232"/>
        <c:scaling>
          <c:orientation val="minMax"/>
          <c:max val="25"/>
          <c:min val="0"/>
        </c:scaling>
        <c:delete val="0"/>
        <c:axPos val="l"/>
        <c:majorGridlines>
          <c:spPr>
            <a:ln w="6339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90701696"/>
        <c:crosses val="autoZero"/>
        <c:crossBetween val="between"/>
      </c:valAx>
      <c:catAx>
        <c:axId val="290704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1067008"/>
        <c:crosses val="autoZero"/>
        <c:auto val="1"/>
        <c:lblAlgn val="ctr"/>
        <c:lblOffset val="100"/>
        <c:noMultiLvlLbl val="0"/>
      </c:catAx>
      <c:valAx>
        <c:axId val="291067008"/>
        <c:scaling>
          <c:orientation val="minMax"/>
          <c:max val="24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90704768"/>
        <c:crosses val="max"/>
        <c:crossBetween val="between"/>
        <c:majorUnit val="20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606923832451975E-2"/>
          <c:y val="5.6861778228172975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расходов бюджета, млн рублей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 </a:t>
                    </a:r>
                    <a:r>
                      <a:rPr lang="en-US" smtClean="0"/>
                      <a:t>8</a:t>
                    </a:r>
                    <a:r>
                      <a:rPr lang="ru-RU" smtClean="0"/>
                      <a:t>38,0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7972414121472614E-3"/>
                  <c:y val="0.305476711600534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152245066086086E-4"/>
                  <c:y val="0.3235041096273691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3872.2</c:v>
                </c:pt>
                <c:pt idx="1">
                  <c:v>4838</c:v>
                </c:pt>
                <c:pt idx="2">
                  <c:v>4604.1000000000004</c:v>
                </c:pt>
                <c:pt idx="3">
                  <c:v>5116.8999999999996</c:v>
                </c:pt>
                <c:pt idx="4">
                  <c:v>4521.1000000000004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3091968"/>
        <c:axId val="29311014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6-47E2-8910-ABACB6CBE8A2}"/>
                </c:ext>
              </c:extLst>
            </c:dLbl>
            <c:dLbl>
              <c:idx val="1"/>
              <c:layout>
                <c:manualLayout>
                  <c:x val="-4.7240028937157341E-2"/>
                  <c:y val="-3.6045404745981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6-47E2-8910-ABACB6CBE8A2}"/>
                </c:ext>
              </c:extLst>
            </c:dLbl>
            <c:dLbl>
              <c:idx val="2"/>
              <c:layout>
                <c:manualLayout>
                  <c:x val="-2.7786202530537703E-2"/>
                  <c:y val="-0.133168544435771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6-47E2-8910-ABACB6CBE8A2}"/>
                </c:ext>
              </c:extLst>
            </c:dLbl>
            <c:dLbl>
              <c:idx val="3"/>
              <c:layout>
                <c:manualLayout>
                  <c:x val="-3.9642445583520286E-2"/>
                  <c:y val="-6.2360488027283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76-47E2-8910-ABACB6CBE8A2}"/>
                </c:ext>
              </c:extLst>
            </c:dLbl>
            <c:dLbl>
              <c:idx val="4"/>
              <c:layout>
                <c:manualLayout>
                  <c:x val="-4.5558086560364468E-2"/>
                  <c:y val="-0.10220877848613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6-47E2-8910-ABACB6CBE8A2}"/>
                </c:ext>
              </c:extLst>
            </c:dLbl>
            <c:spPr>
              <a:noFill/>
              <a:ln w="24077">
                <a:noFill/>
              </a:ln>
            </c:spPr>
            <c:txPr>
              <a:bodyPr/>
              <a:lstStyle/>
              <a:p>
                <a:pPr>
                  <a:defRPr sz="1710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124.94189349723672</c:v>
                </c:pt>
                <c:pt idx="2">
                  <c:v>95.165357585779248</c:v>
                </c:pt>
                <c:pt idx="3">
                  <c:v>111.13789882930429</c:v>
                </c:pt>
                <c:pt idx="4">
                  <c:v>88.356231311927161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F76-47E2-8910-ABACB6CB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3111680"/>
        <c:axId val="293113216"/>
      </c:lineChart>
      <c:catAx>
        <c:axId val="29309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71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3110144"/>
        <c:crosses val="autoZero"/>
        <c:auto val="1"/>
        <c:lblAlgn val="ctr"/>
        <c:lblOffset val="100"/>
        <c:noMultiLvlLbl val="0"/>
      </c:catAx>
      <c:valAx>
        <c:axId val="293110144"/>
        <c:scaling>
          <c:orientation val="minMax"/>
          <c:max val="4000"/>
          <c:min val="0"/>
        </c:scaling>
        <c:delete val="0"/>
        <c:axPos val="l"/>
        <c:majorGridlines>
          <c:spPr>
            <a:ln w="6020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3091968"/>
        <c:crosses val="autoZero"/>
        <c:crossBetween val="between"/>
        <c:majorUnit val="500"/>
      </c:valAx>
      <c:catAx>
        <c:axId val="293111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3113216"/>
        <c:crosses val="autoZero"/>
        <c:auto val="1"/>
        <c:lblAlgn val="ctr"/>
        <c:lblOffset val="100"/>
        <c:noMultiLvlLbl val="0"/>
      </c:catAx>
      <c:valAx>
        <c:axId val="293113216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71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93111680"/>
        <c:crosses val="max"/>
        <c:crossBetween val="between"/>
      </c:valAx>
      <c:spPr>
        <a:noFill/>
        <a:ln w="24819">
          <a:noFill/>
        </a:ln>
      </c:spPr>
    </c:plotArea>
    <c:plotVisOnly val="1"/>
    <c:dispBlanksAs val="gap"/>
    <c:showDLblsOverMax val="0"/>
  </c:chart>
  <c:txPr>
    <a:bodyPr/>
    <a:lstStyle/>
    <a:p>
      <a:pPr>
        <a:defRPr sz="171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68557868622585"/>
          <c:y val="0.3219900963176216"/>
          <c:w val="0.64040670426412394"/>
          <c:h val="0.621366911722810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0"/>
            <c:bubble3D val="0"/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</c:dPt>
          <c:dPt>
            <c:idx val="7"/>
            <c:bubble3D val="0"/>
            <c:spPr>
              <a:solidFill>
                <a:srgbClr val="00B050"/>
              </a:solidFill>
            </c:spPr>
          </c:dPt>
          <c:dPt>
            <c:idx val="8"/>
            <c:bubble3D val="0"/>
          </c:dPt>
          <c:dPt>
            <c:idx val="9"/>
            <c:bubble3D val="0"/>
          </c:dPt>
          <c:dLbls>
            <c:dLbl>
              <c:idx val="0"/>
              <c:layout>
                <c:manualLayout>
                  <c:x val="0.2196180443198025"/>
                  <c:y val="-6.42632907116470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1437565167367778"/>
                  <c:y val="4.21013846666165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5083828398689977"/>
                  <c:y val="0.18870002369181624"/>
                </c:manualLayout>
              </c:layout>
              <c:tx>
                <c:rich>
                  <a:bodyPr/>
                  <a:lstStyle/>
                  <a:p>
                    <a:pPr>
                      <a:defRPr sz="1810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ru-RU" sz="1600" b="0" i="0" u="none" strike="noStrike" baseline="0" dirty="0">
                        <a:solidFill>
                          <a:srgbClr val="000000"/>
                        </a:solidFill>
                        <a:latin typeface="Georgia"/>
                      </a:rPr>
                      <a:t>ЖКХ</a:t>
                    </a:r>
                  </a:p>
                  <a:p>
                    <a:pPr>
                      <a:defRPr sz="1810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Georgia"/>
                      </a:rPr>
                      <a:t>3,1</a:t>
                    </a:r>
                    <a:r>
                      <a:rPr lang="ru-RU" sz="1600" b="0" i="0" u="none" strike="noStrike" baseline="0" dirty="0" smtClean="0">
                        <a:solidFill>
                          <a:srgbClr val="000000"/>
                        </a:solidFill>
                        <a:latin typeface="Georgia"/>
                      </a:rPr>
                      <a:t>%</a:t>
                    </a:r>
                    <a:endParaRPr lang="ru-RU" sz="1600" b="0" i="0" u="none" strike="noStrike" baseline="0" dirty="0">
                      <a:solidFill>
                        <a:srgbClr val="000000"/>
                      </a:solidFill>
                      <a:latin typeface="Georgia"/>
                    </a:endParaRPr>
                  </a:p>
                </c:rich>
              </c:tx>
              <c:numFmt formatCode="0.0%" sourceLinked="0"/>
              <c:spPr>
                <a:noFill/>
                <a:ln w="2550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828952887738376E-2"/>
                  <c:y val="5.863976161725870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23304677668716067"/>
                  <c:y val="0.239349883447379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526092115197929"/>
                  <c:y val="8.432007390617782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6820000239696065"/>
                  <c:y val="-8.70318686197224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3.0897302220784045E-2"/>
                  <c:y val="-0.11731373318312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9.6375555795251616E-2"/>
                  <c:y val="-0.158991420340375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22510984072196455"/>
                  <c:y val="-0.1907325835685511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4.8786298972902514E-2"/>
                  <c:y val="-5.312801452342331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 w="25501">
                <a:noFill/>
              </a:ln>
            </c:spPr>
            <c:txPr>
              <a:bodyPr/>
              <a:lstStyle/>
              <a:p>
                <a:pPr>
                  <a:defRPr sz="1610" b="0" i="0" u="none" strike="noStrike" baseline="0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национальная безопасность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дотации поселениям</c:v>
                </c:pt>
                <c:pt idx="9">
                  <c:v>прочие расходы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384.4</c:v>
                </c:pt>
                <c:pt idx="1">
                  <c:v>521.9</c:v>
                </c:pt>
                <c:pt idx="2" formatCode="0.0">
                  <c:v>144.1</c:v>
                </c:pt>
                <c:pt idx="3">
                  <c:v>3099.1</c:v>
                </c:pt>
                <c:pt idx="4" formatCode="0.0">
                  <c:v>20.100000000000001</c:v>
                </c:pt>
                <c:pt idx="5">
                  <c:v>29.7</c:v>
                </c:pt>
                <c:pt idx="6" formatCode="0.0">
                  <c:v>120</c:v>
                </c:pt>
                <c:pt idx="7">
                  <c:v>71.5</c:v>
                </c:pt>
                <c:pt idx="8">
                  <c:v>184.2</c:v>
                </c:pt>
                <c:pt idx="9">
                  <c:v>29.1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plotVisOnly val="1"/>
    <c:dispBlanksAs val="zero"/>
    <c:showDLblsOverMax val="0"/>
  </c:chart>
  <c:txPr>
    <a:bodyPr/>
    <a:lstStyle/>
    <a:p>
      <a:pPr>
        <a:defRPr sz="1810" b="0" i="0" u="none" strike="noStrike" baseline="0">
          <a:solidFill>
            <a:srgbClr val="000000"/>
          </a:solidFill>
          <a:latin typeface="Georgia"/>
          <a:ea typeface="Georgia"/>
          <a:cs typeface="Georgia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725655499646832E-2"/>
          <c:y val="8.706027922228729E-2"/>
          <c:w val="0.5155173475438759"/>
          <c:h val="0.8124828477009458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Lbls>
            <c:dLbl>
              <c:idx val="0"/>
              <c:layout>
                <c:manualLayout>
                  <c:x val="-8.365894875872316E-6"/>
                  <c:y val="0.1315327610253591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6869847797093731E-2"/>
                  <c:y val="0.2079314867951251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1495631935883E-4"/>
                  <c:y val="0.12544679486492039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4.4750651373127906E-2"/>
                  <c:y val="-2.988242930700248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1.9066614263156451E-2"/>
                  <c:y val="-3.554240117892323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4.342428711478042E-2"/>
                  <c:y val="-0.10873388556374577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1.6195689549494854E-3"/>
                  <c:y val="-0.10437615311967299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1.0834232240201119E-2"/>
                  <c:y val="-5.957644872765761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5.9162811810276076E-3"/>
                  <c:y val="-3.049188320706885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3.4464641346119151E-2"/>
                  <c:y val="-5.1486519281769083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0.11275883196627781"/>
                  <c:y val="1.1867812647109562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Лист1!$A$2:$A$15</c:f>
              <c:strCache>
                <c:ptCount val="14"/>
                <c:pt idx="0">
                  <c:v>Развитие системы образования - 3 022,8</c:v>
                </c:pt>
                <c:pt idx="1">
                  <c:v>Развитие сферы культуры - 127,5</c:v>
                </c:pt>
                <c:pt idx="2">
                  <c:v>Развитие дорожного хозяйства и благоустройство - 476,3</c:v>
                </c:pt>
                <c:pt idx="3">
                  <c:v>Экономическое развитие - 2,3</c:v>
                </c:pt>
                <c:pt idx="4">
                  <c:v>Охрана окружающей среды - 17,1</c:v>
                </c:pt>
                <c:pt idx="5">
                  <c:v>Обеспечение безопасности населения и территории - 36,7</c:v>
                </c:pt>
                <c:pt idx="6">
                  <c:v>Сельское хозяйство и устойчивое развитие сельских территорий - 18,2</c:v>
                </c:pt>
                <c:pt idx="7">
                  <c:v>Управление земельными ресурсами и имуществом - 85,2</c:v>
                </c:pt>
                <c:pt idx="8">
                  <c:v>Градостроительная политика - 30,6</c:v>
                </c:pt>
                <c:pt idx="9">
                  <c:v>Совершенствование муниципального управления - 89,0</c:v>
                </c:pt>
                <c:pt idx="10">
                  <c:v>Управление муниципальными финансами и муниципальным долгом - 325,8</c:v>
                </c:pt>
                <c:pt idx="11">
                  <c:v>Развитие отдельных направлений социальной сферы - 93,4</c:v>
                </c:pt>
                <c:pt idx="12">
                  <c:v>Развитие молодежной политики, физической культуры и спорта - 76,1</c:v>
                </c:pt>
                <c:pt idx="13">
                  <c:v>Развитие жилищно-коммунального хозяйства - 120,4</c:v>
                </c:pt>
              </c:strCache>
            </c:strRef>
          </c:cat>
          <c:val>
            <c:numRef>
              <c:f>Лист1!$B$2:$B$15</c:f>
              <c:numCache>
                <c:formatCode>0.0</c:formatCode>
                <c:ptCount val="14"/>
                <c:pt idx="0" formatCode="#,##0.0">
                  <c:v>3022.8</c:v>
                </c:pt>
                <c:pt idx="1">
                  <c:v>127.5</c:v>
                </c:pt>
                <c:pt idx="2" formatCode="General">
                  <c:v>476.3</c:v>
                </c:pt>
                <c:pt idx="3" formatCode="General">
                  <c:v>2.2999999999999998</c:v>
                </c:pt>
                <c:pt idx="4">
                  <c:v>17.100000000000001</c:v>
                </c:pt>
                <c:pt idx="5" formatCode="General">
                  <c:v>36.700000000000003</c:v>
                </c:pt>
                <c:pt idx="6" formatCode="General">
                  <c:v>18.2</c:v>
                </c:pt>
                <c:pt idx="7" formatCode="General">
                  <c:v>85.2</c:v>
                </c:pt>
                <c:pt idx="8">
                  <c:v>30.6</c:v>
                </c:pt>
                <c:pt idx="9" formatCode="General">
                  <c:v>89</c:v>
                </c:pt>
                <c:pt idx="10" formatCode="General">
                  <c:v>325.8</c:v>
                </c:pt>
                <c:pt idx="11">
                  <c:v>93.4</c:v>
                </c:pt>
                <c:pt idx="12" formatCode="General">
                  <c:v>76.099999999999994</c:v>
                </c:pt>
                <c:pt idx="13" formatCode="General">
                  <c:v>120.4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2">
          <a:noFill/>
        </a:ln>
      </c:spPr>
    </c:plotArea>
    <c:legend>
      <c:legendPos val="r"/>
      <c:layout>
        <c:manualLayout>
          <c:xMode val="edge"/>
          <c:yMode val="edge"/>
          <c:x val="0.641156462585034"/>
          <c:y val="1.7426273458445041E-2"/>
          <c:w val="0.33603127497319463"/>
          <c:h val="0.86579970896690983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95" b="1" i="0"/>
            </a:pPr>
            <a:r>
              <a:rPr lang="ru-RU" sz="1195" b="1" i="0" dirty="0"/>
              <a:t>Расходы по программе </a:t>
            </a:r>
            <a:r>
              <a:rPr lang="ru-RU" sz="1195" b="1" i="0" dirty="0" smtClean="0"/>
              <a:t>(</a:t>
            </a:r>
            <a:r>
              <a:rPr lang="ru-RU" sz="1195" b="1" i="0" dirty="0"/>
              <a:t>тыс. руб.)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0072600628915631E-2"/>
          <c:y val="0.25202885443284079"/>
          <c:w val="0.89765823121102484"/>
          <c:h val="0.62628718336851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ln w="45945"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5.5115403844017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142723605423153E-3"/>
                  <c:y val="-4.13438910828089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672920400148774E-3"/>
                  <c:y val="-2.2046161537606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0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3118262.6</c:v>
                </c:pt>
                <c:pt idx="1">
                  <c:v>3022793.17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overlap val="-44"/>
        <c:axId val="235599360"/>
        <c:axId val="235601280"/>
      </c:barChart>
      <c:catAx>
        <c:axId val="23559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35601280"/>
        <c:crosses val="autoZero"/>
        <c:auto val="1"/>
        <c:lblAlgn val="ctr"/>
        <c:lblOffset val="100"/>
        <c:noMultiLvlLbl val="0"/>
      </c:catAx>
      <c:valAx>
        <c:axId val="235601280"/>
        <c:scaling>
          <c:orientation val="minMax"/>
          <c:max val="35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9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35599360"/>
        <c:crosses val="autoZero"/>
        <c:crossBetween val="between"/>
        <c:majorUnit val="1000000"/>
      </c:valAx>
      <c:spPr>
        <a:noFill/>
        <a:ln w="25416">
          <a:noFill/>
        </a:ln>
      </c:spPr>
    </c:plotArea>
    <c:plotVisOnly val="1"/>
    <c:dispBlanksAs val="gap"/>
    <c:showDLblsOverMax val="0"/>
  </c:chart>
  <c:txPr>
    <a:bodyPr/>
    <a:lstStyle/>
    <a:p>
      <a:pPr>
        <a:defRPr sz="1449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12149473233554E-2"/>
          <c:y val="7.8741253630999125E-2"/>
          <c:w val="0.86196671044334061"/>
          <c:h val="0.56465480388037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numFmt formatCode="#,##0.0" sourceLinked="0"/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2392.9</c:v>
                </c:pt>
                <c:pt idx="1">
                  <c:v>3118.3</c:v>
                </c:pt>
                <c:pt idx="2">
                  <c:v>3022.8</c:v>
                </c:pt>
                <c:pt idx="3">
                  <c:v>3709.9</c:v>
                </c:pt>
                <c:pt idx="4">
                  <c:v>3028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35087744"/>
        <c:axId val="23508928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44-47D6-BAC0-5F04B31193E3}"/>
                </c:ext>
              </c:extLst>
            </c:dLbl>
            <c:dLbl>
              <c:idx val="2"/>
              <c:layout>
                <c:manualLayout>
                  <c:x val="-4.2585494175122134E-2"/>
                  <c:y val="-0.145708106102364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44-47D6-BAC0-5F04B31193E3}"/>
                </c:ext>
              </c:extLst>
            </c:dLbl>
            <c:dLbl>
              <c:idx val="3"/>
              <c:layout>
                <c:manualLayout>
                  <c:x val="-5.0016600236131699E-2"/>
                  <c:y val="-0.1013095355404119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44-47D6-BAC0-5F04B31193E3}"/>
                </c:ext>
              </c:extLst>
            </c:dLbl>
            <c:dLbl>
              <c:idx val="4"/>
              <c:layout>
                <c:manualLayout>
                  <c:x val="-4.9383719932415325E-2"/>
                  <c:y val="-0.162303729410641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44-47D6-BAC0-5F04B31193E3}"/>
                </c:ext>
              </c:extLst>
            </c:dLbl>
            <c:spPr>
              <a:noFill/>
              <a:ln w="25463">
                <a:noFill/>
              </a:ln>
            </c:spPr>
            <c:txPr>
              <a:bodyPr/>
              <a:lstStyle/>
              <a:p>
                <a:pPr>
                  <a:defRPr sz="180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первонач. бюджет</c:v>
                  </c:pt>
                  <c:pt idx="1">
                    <c:v>уточненный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130.31468093108779</c:v>
                </c:pt>
                <c:pt idx="2">
                  <c:v>96.937433858191966</c:v>
                </c:pt>
                <c:pt idx="3">
                  <c:v>122.73058091835385</c:v>
                </c:pt>
                <c:pt idx="4">
                  <c:v>81.619450659047416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C44-47D6-BAC0-5F04B3119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105280"/>
        <c:axId val="235209472"/>
      </c:lineChart>
      <c:catAx>
        <c:axId val="235087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80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5089280"/>
        <c:crosses val="autoZero"/>
        <c:auto val="1"/>
        <c:lblAlgn val="ctr"/>
        <c:lblOffset val="100"/>
        <c:noMultiLvlLbl val="0"/>
      </c:catAx>
      <c:valAx>
        <c:axId val="235089280"/>
        <c:scaling>
          <c:orientation val="minMax"/>
          <c:min val="0"/>
        </c:scaling>
        <c:delete val="0"/>
        <c:axPos val="l"/>
        <c:majorGridlines>
          <c:spPr>
            <a:ln w="6367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5087744"/>
        <c:crosses val="autoZero"/>
        <c:crossBetween val="between"/>
        <c:majorUnit val="500"/>
      </c:valAx>
      <c:catAx>
        <c:axId val="235105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5209472"/>
        <c:crosses val="autoZero"/>
        <c:auto val="1"/>
        <c:lblAlgn val="ctr"/>
        <c:lblOffset val="100"/>
        <c:noMultiLvlLbl val="0"/>
      </c:catAx>
      <c:valAx>
        <c:axId val="235209472"/>
        <c:scaling>
          <c:orientation val="minMax"/>
          <c:max val="15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9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5105280"/>
        <c:crosses val="max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809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55" b="1"/>
            </a:pPr>
            <a:r>
              <a:rPr lang="ru-RU" sz="1355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7265900585347461"/>
          <c:y val="0.152972944330814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550323468332579E-2"/>
          <c:y val="0.27489958775341505"/>
          <c:w val="0.89765823121102484"/>
          <c:h val="0.59370417863312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solidFill>
              <a:schemeClr val="accent6"/>
            </a:solidFill>
            <a:ln w="35465"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3.4299769670870311E-3"/>
                  <c:y val="0.27489789213764165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800" dirty="0" smtClean="0"/>
                      <a:t>154</a:t>
                    </a:r>
                    <a:r>
                      <a:rPr lang="en-US" sz="1800" baseline="0" dirty="0" smtClean="0"/>
                      <a:t> 385,3</a:t>
                    </a:r>
                    <a:endParaRPr lang="en-US" dirty="0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87D-4EC4-AC18-33080AD99BE0}"/>
                </c:ext>
              </c:extLst>
            </c:dLbl>
            <c:dLbl>
              <c:idx val="1"/>
              <c:layout>
                <c:manualLayout>
                  <c:x val="1.4057282651996029E-3"/>
                  <c:y val="0.24036201396763493"/>
                </c:manualLayout>
              </c:layout>
              <c:tx>
                <c:rich>
                  <a:bodyPr/>
                  <a:lstStyle/>
                  <a:p>
                    <a:pPr>
                      <a:defRPr sz="18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800" dirty="0"/>
                      <a:t>127</a:t>
                    </a:r>
                    <a:r>
                      <a:rPr lang="ru-RU" sz="1800" dirty="0"/>
                      <a:t> </a:t>
                    </a:r>
                    <a:r>
                      <a:rPr lang="en-US" sz="1800" dirty="0" smtClean="0"/>
                      <a:t>536,7</a:t>
                    </a:r>
                    <a:endParaRPr lang="en-US" dirty="0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87D-4EC4-AC18-33080AD99BE0}"/>
                </c:ext>
              </c:extLst>
            </c:dLbl>
            <c:numFmt formatCode="\О\с\н\о\в\н\о\й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154385.29999999999</c:v>
                </c:pt>
                <c:pt idx="1">
                  <c:v>127536.7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FF-4D90-92E4-5BC954D75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6"/>
        <c:overlap val="-44"/>
        <c:axId val="303111168"/>
        <c:axId val="303125248"/>
      </c:barChart>
      <c:catAx>
        <c:axId val="3031111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3125248"/>
        <c:crosses val="autoZero"/>
        <c:auto val="1"/>
        <c:lblAlgn val="ctr"/>
        <c:lblOffset val="50"/>
        <c:noMultiLvlLbl val="0"/>
      </c:catAx>
      <c:valAx>
        <c:axId val="303125248"/>
        <c:scaling>
          <c:orientation val="minMax"/>
          <c:max val="1500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46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3111168"/>
        <c:crosses val="autoZero"/>
        <c:crossBetween val="between"/>
        <c:majorUnit val="50000"/>
        <c:minorUnit val="5000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118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55889662924258E-2"/>
          <c:y val="0.10344711878921624"/>
          <c:w val="0.86684410006508095"/>
          <c:h val="0.546027024401561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 (с учетом доп. норматива по НДФЛ взамен дотации)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39270253335644E-3"/>
                  <c:y val="1.5686500551703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D8-485C-9F94-2A0D1ACF4678}"/>
                </c:ext>
              </c:extLst>
            </c:dLbl>
            <c:dLbl>
              <c:idx val="1"/>
              <c:layout>
                <c:manualLayout>
                  <c:x val="-1.4139271827500884E-3"/>
                  <c:y val="2.44947948560930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E8-46D5-90CA-BEC5378F263D}"/>
                </c:ext>
              </c:extLst>
            </c:dLbl>
            <c:dLbl>
              <c:idx val="2"/>
              <c:layout>
                <c:manualLayout>
                  <c:x val="2.8278540506671288E-3"/>
                  <c:y val="2.776901730867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E8-46D5-90CA-BEC5378F263D}"/>
                </c:ext>
              </c:extLst>
            </c:dLbl>
            <c:dLbl>
              <c:idx val="3"/>
              <c:layout>
                <c:manualLayout>
                  <c:x val="-1.4139271827501921E-3"/>
                  <c:y val="2.69442743417023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E8-46D5-90CA-BEC5378F263D}"/>
                </c:ext>
              </c:extLst>
            </c:dLbl>
            <c:dLbl>
              <c:idx val="4"/>
              <c:layout>
                <c:manualLayout>
                  <c:x val="-5.6557081013342576E-3"/>
                  <c:y val="2.3529750827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D8-485C-9F94-2A0D1ACF467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 певоначальный план</c:v>
                </c:pt>
                <c:pt idx="1">
                  <c:v>2020 год уточненный план</c:v>
                </c:pt>
                <c:pt idx="2">
                  <c:v>2021 год утвержденный план</c:v>
                </c:pt>
                <c:pt idx="3">
                  <c:v>2022 год утвержденный план</c:v>
                </c:pt>
                <c:pt idx="4">
                  <c:v>2023 год утвержденный план</c:v>
                </c:pt>
              </c:strCache>
            </c:strRef>
          </c:cat>
          <c:val>
            <c:numRef>
              <c:f>Лист1!$B$2:$F$2</c:f>
              <c:numCache>
                <c:formatCode>0.0</c:formatCode>
                <c:ptCount val="5"/>
                <c:pt idx="0">
                  <c:v>1379.5989999999999</c:v>
                </c:pt>
                <c:pt idx="1">
                  <c:v>1540.5650000000001</c:v>
                </c:pt>
                <c:pt idx="2">
                  <c:v>1563.9</c:v>
                </c:pt>
                <c:pt idx="3">
                  <c:v>1485.7</c:v>
                </c:pt>
                <c:pt idx="4">
                  <c:v>1540.35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E8-46D5-90CA-BEC5378F263D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дотации </c:v>
                </c:pt>
              </c:strCache>
            </c:strRef>
          </c:tx>
          <c:invertIfNegative val="0"/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8-46D5-90CA-BEC5378F26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 певоначальный план</c:v>
                </c:pt>
                <c:pt idx="1">
                  <c:v>2020 год уточненный план</c:v>
                </c:pt>
                <c:pt idx="2">
                  <c:v>2021 год утвержденный план</c:v>
                </c:pt>
                <c:pt idx="3">
                  <c:v>2022 год утвержденный план</c:v>
                </c:pt>
                <c:pt idx="4">
                  <c:v>2023 год утвержденный план</c:v>
                </c:pt>
              </c:strCache>
            </c:strRef>
          </c:cat>
          <c:val>
            <c:numRef>
              <c:f>Лист1!$B$3:$F$3</c:f>
              <c:numCache>
                <c:formatCode>0.0</c:formatCode>
                <c:ptCount val="5"/>
                <c:pt idx="0">
                  <c:v>5.53</c:v>
                </c:pt>
                <c:pt idx="1">
                  <c:v>94.626999999999995</c:v>
                </c:pt>
                <c:pt idx="2">
                  <c:v>34.6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E8-46D5-90CA-BEC5378F263D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139270253335644E-3"/>
                  <c:y val="-2.90883714036330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E8-46D5-90CA-BEC5378F263D}"/>
                </c:ext>
              </c:extLst>
            </c:dLbl>
            <c:dLbl>
              <c:idx val="1"/>
              <c:layout>
                <c:manualLayout>
                  <c:x val="0"/>
                  <c:y val="1.12996327464962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E8-46D5-90CA-BEC5378F263D}"/>
                </c:ext>
              </c:extLst>
            </c:dLbl>
            <c:dLbl>
              <c:idx val="2"/>
              <c:layout>
                <c:manualLayout>
                  <c:x val="-4.2417810760006927E-3"/>
                  <c:y val="-3.46358755619966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E8-46D5-90CA-BEC5378F263D}"/>
                </c:ext>
              </c:extLst>
            </c:dLbl>
            <c:dLbl>
              <c:idx val="3"/>
              <c:layout>
                <c:manualLayout>
                  <c:x val="-1.4139270253335644E-3"/>
                  <c:y val="2.64249600632401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E8-46D5-90CA-BEC5378F263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53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 певоначальный план</c:v>
                </c:pt>
                <c:pt idx="1">
                  <c:v>2020 год уточненный план</c:v>
                </c:pt>
                <c:pt idx="2">
                  <c:v>2021 год утвержденный план</c:v>
                </c:pt>
                <c:pt idx="3">
                  <c:v>2022 год утвержденный план</c:v>
                </c:pt>
                <c:pt idx="4">
                  <c:v>2023 год утвержденный план</c:v>
                </c:pt>
              </c:strCache>
            </c:strRef>
          </c:cat>
          <c:val>
            <c:numRef>
              <c:f>Лист1!$B$4:$F$4</c:f>
              <c:numCache>
                <c:formatCode>0.0</c:formatCode>
                <c:ptCount val="5"/>
                <c:pt idx="0">
                  <c:v>2395.65</c:v>
                </c:pt>
                <c:pt idx="1">
                  <c:v>3015.7</c:v>
                </c:pt>
                <c:pt idx="2">
                  <c:v>2881.3</c:v>
                </c:pt>
                <c:pt idx="3">
                  <c:v>3631.26</c:v>
                </c:pt>
                <c:pt idx="4">
                  <c:v>2980.72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6E8-46D5-90CA-BEC5378F2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80679936"/>
        <c:axId val="280681472"/>
      </c:barChart>
      <c:catAx>
        <c:axId val="28067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56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0681472"/>
        <c:crosses val="autoZero"/>
        <c:auto val="1"/>
        <c:lblAlgn val="ctr"/>
        <c:lblOffset val="100"/>
        <c:noMultiLvlLbl val="0"/>
      </c:catAx>
      <c:valAx>
        <c:axId val="280681472"/>
        <c:scaling>
          <c:orientation val="minMax"/>
          <c:max val="550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8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0679936"/>
        <c:crosses val="autoZero"/>
        <c:crossBetween val="between"/>
      </c:valAx>
      <c:spPr>
        <a:noFill/>
        <a:ln w="23321">
          <a:noFill/>
        </a:ln>
      </c:spPr>
    </c:plotArea>
    <c:legend>
      <c:legendPos val="b"/>
      <c:layout>
        <c:manualLayout>
          <c:xMode val="edge"/>
          <c:yMode val="edge"/>
          <c:x val="1.1539992882245652E-2"/>
          <c:y val="0.822752219166351"/>
          <c:w val="0.96985008229903458"/>
          <c:h val="0.16414749427710348"/>
        </c:manualLayout>
      </c:layout>
      <c:overlay val="0"/>
      <c:txPr>
        <a:bodyPr/>
        <a:lstStyle/>
        <a:p>
          <a:pPr>
            <a:defRPr sz="1285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53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Расходы по программе  (</a:t>
            </a:r>
            <a:r>
              <a:rPr lang="ru-RU" sz="1600" dirty="0" err="1"/>
              <a:t>тыс.руб</a:t>
            </a:r>
            <a:r>
              <a:rPr lang="ru-RU" sz="1600" dirty="0"/>
              <a:t>.)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4.4088782078060516E-3"/>
                  <c:y val="-0.27222227236216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C8-413C-A951-85525EE8F8AC}"/>
                </c:ext>
              </c:extLst>
            </c:dLbl>
            <c:dLbl>
              <c:idx val="1"/>
              <c:layout>
                <c:manualLayout>
                  <c:x val="-4.4088782078060516E-3"/>
                  <c:y val="-0.207748576276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C8-413C-A951-85525EE8F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23977</c:v>
                </c:pt>
                <c:pt idx="1">
                  <c:v>36742.800000000003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C8-413C-A951-85525EE8F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0993152"/>
        <c:axId val="281183360"/>
      </c:barChart>
      <c:catAx>
        <c:axId val="280993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1183360"/>
        <c:crosses val="autoZero"/>
        <c:auto val="1"/>
        <c:lblAlgn val="ctr"/>
        <c:lblOffset val="100"/>
        <c:noMultiLvlLbl val="0"/>
      </c:catAx>
      <c:valAx>
        <c:axId val="281183360"/>
        <c:scaling>
          <c:orientation val="minMax"/>
        </c:scaling>
        <c:delete val="0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0993152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Расходы по программе  (</a:t>
            </a:r>
            <a:r>
              <a:rPr lang="ru-RU" sz="1600" dirty="0" err="1"/>
              <a:t>тыс.руб</a:t>
            </a:r>
            <a:r>
              <a:rPr lang="ru-RU" sz="1600" dirty="0"/>
              <a:t>.)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-4.4088782078060516E-3"/>
                  <c:y val="-0.27222227236216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2AC-4C3E-83D7-238FB2F69EFA}"/>
                </c:ext>
              </c:extLst>
            </c:dLbl>
            <c:dLbl>
              <c:idx val="1"/>
              <c:layout>
                <c:manualLayout>
                  <c:x val="-4.4088782078060516E-3"/>
                  <c:y val="-0.2077485762763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2AC-4C3E-83D7-238FB2F69E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137399.70000000001</c:v>
                </c:pt>
                <c:pt idx="1">
                  <c:v>93404.5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AC-4C3E-83D7-238FB2F69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1385984"/>
        <c:axId val="281416448"/>
      </c:barChart>
      <c:catAx>
        <c:axId val="281385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1416448"/>
        <c:crosses val="autoZero"/>
        <c:auto val="1"/>
        <c:lblAlgn val="ctr"/>
        <c:lblOffset val="100"/>
        <c:noMultiLvlLbl val="0"/>
      </c:catAx>
      <c:valAx>
        <c:axId val="281416448"/>
        <c:scaling>
          <c:orientation val="minMax"/>
          <c:max val="150000"/>
        </c:scaling>
        <c:delete val="0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1385984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7" b="0"/>
            </a:pPr>
            <a:r>
              <a:rPr lang="ru-RU" sz="1157" b="1" dirty="0"/>
              <a:t>Расходы по программе (тыс. руб.)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7123272274130567E-2"/>
          <c:y val="0.22999099831896319"/>
          <c:w val="0.89765823121102484"/>
          <c:h val="0.62628718336851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(тыс. руб.)</c:v>
                </c:pt>
              </c:strCache>
            </c:strRef>
          </c:tx>
          <c:spPr>
            <a:solidFill>
              <a:schemeClr val="accent6"/>
            </a:solidFill>
            <a:ln w="34114"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6.97098855810417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A06-4EDA-8BEA-51FFFFB52C2F}"/>
                </c:ext>
              </c:extLst>
            </c:dLbl>
            <c:dLbl>
              <c:idx val="1"/>
              <c:layout>
                <c:manualLayout>
                  <c:x val="-2.8311040121279285E-3"/>
                  <c:y val="-1.89360663738408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A06-4EDA-8BEA-51FFFFB52C2F}"/>
                </c:ext>
              </c:extLst>
            </c:dLbl>
            <c:dLbl>
              <c:idx val="3"/>
              <c:layout>
                <c:manualLayout>
                  <c:x val="-3.0672920400148774E-3"/>
                  <c:y val="-2.2046161537606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06-4EDA-8BEA-51FFFFB52C2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77358.2</c:v>
                </c:pt>
                <c:pt idx="1">
                  <c:v>76140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A06-4EDA-8BEA-51FFFFB52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2"/>
        <c:overlap val="-30"/>
        <c:axId val="281649920"/>
        <c:axId val="281651456"/>
      </c:barChart>
      <c:catAx>
        <c:axId val="28164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6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1651456"/>
        <c:crosses val="autoZero"/>
        <c:auto val="1"/>
        <c:lblAlgn val="ctr"/>
        <c:lblOffset val="100"/>
        <c:noMultiLvlLbl val="0"/>
      </c:catAx>
      <c:valAx>
        <c:axId val="281651456"/>
        <c:scaling>
          <c:orientation val="minMax"/>
          <c:max val="80000"/>
          <c:min val="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86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1649920"/>
        <c:crosses val="autoZero"/>
        <c:crossBetween val="between"/>
        <c:majorUnit val="20000"/>
        <c:minorUnit val="10000"/>
      </c:valAx>
      <c:spPr>
        <a:noFill/>
        <a:ln w="21000">
          <a:noFill/>
        </a:ln>
      </c:spPr>
    </c:plotArea>
    <c:plotVisOnly val="1"/>
    <c:dispBlanksAs val="gap"/>
    <c:showDLblsOverMax val="0"/>
  </c:chart>
  <c:txPr>
    <a:bodyPr/>
    <a:lstStyle/>
    <a:p>
      <a:pPr>
        <a:defRPr sz="1075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 dirty="0"/>
              <a:t>Расходы по программе </a:t>
            </a:r>
            <a:r>
              <a:rPr lang="ru-RU" sz="1400" b="1" dirty="0" smtClean="0"/>
              <a:t>(</a:t>
            </a:r>
            <a:r>
              <a:rPr lang="ru-RU" sz="1400" b="1" dirty="0"/>
              <a:t>тыс. руб.)</a:t>
            </a:r>
          </a:p>
        </c:rich>
      </c:tx>
      <c:layout>
        <c:manualLayout>
          <c:xMode val="edge"/>
          <c:yMode val="edge"/>
          <c:x val="0.36703603043408395"/>
          <c:y val="7.760264507572595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17824481009992E-2"/>
          <c:y val="0.35788470885583745"/>
          <c:w val="0.90061296053470374"/>
          <c:h val="0.51071949339665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ln w="36602"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2.2706050632559819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86 544,8</a:t>
                    </a:r>
                    <a:endParaRPr lang="en-US" sz="1200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dirty="0" smtClean="0"/>
                      <a:t>89 015,0</a:t>
                    </a:r>
                    <a:endParaRPr lang="en-US" sz="12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672920400148774E-3"/>
                  <c:y val="-2.2046161537606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86544.8</c:v>
                </c:pt>
                <c:pt idx="1">
                  <c:v>89015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44"/>
        <c:axId val="287172480"/>
        <c:axId val="287174016"/>
      </c:barChart>
      <c:catAx>
        <c:axId val="28717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7174016"/>
        <c:crosses val="autoZero"/>
        <c:auto val="1"/>
        <c:lblAlgn val="ctr"/>
        <c:lblOffset val="100"/>
        <c:noMultiLvlLbl val="0"/>
      </c:catAx>
      <c:valAx>
        <c:axId val="28717401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7172480"/>
        <c:crosses val="autoZero"/>
        <c:crossBetween val="between"/>
        <c:minorUnit val="50000"/>
      </c:valAx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153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 dirty="0"/>
              <a:t>Расходы по программе (тыс. руб.)</a:t>
            </a:r>
          </a:p>
        </c:rich>
      </c:tx>
      <c:layout>
        <c:manualLayout>
          <c:xMode val="edge"/>
          <c:yMode val="edge"/>
          <c:x val="0.36703603043408395"/>
          <c:y val="7.76024289336714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7117824481009992E-2"/>
          <c:y val="0.35788470885583745"/>
          <c:w val="0.90061296053470374"/>
          <c:h val="0.51071949339665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по программе за счет местного бюджета (тыс. руб.)</c:v>
                </c:pt>
              </c:strCache>
            </c:strRef>
          </c:tx>
          <c:spPr>
            <a:ln w="36588">
              <a:solidFill>
                <a:schemeClr val="accent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5.4895360302184448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</a:t>
                    </a:r>
                    <a:r>
                      <a:rPr lang="en-US" sz="1400" dirty="0" smtClean="0"/>
                      <a:t>50 970,1</a:t>
                    </a:r>
                    <a:endParaRPr lang="en-US" sz="1200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525-4957-986B-21F467BB2B4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400" dirty="0" smtClean="0"/>
                      <a:t>3</a:t>
                    </a:r>
                    <a:r>
                      <a:rPr lang="en-US" sz="1400" dirty="0" smtClean="0"/>
                      <a:t>25</a:t>
                    </a:r>
                    <a:r>
                      <a:rPr lang="en-US" sz="1400" baseline="0" dirty="0" smtClean="0"/>
                      <a:t> 829,6</a:t>
                    </a:r>
                    <a:endParaRPr lang="en-US" sz="12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525-4957-986B-21F467BB2B45}"/>
                </c:ext>
              </c:extLst>
            </c:dLbl>
            <c:dLbl>
              <c:idx val="3"/>
              <c:layout>
                <c:manualLayout>
                  <c:x val="-3.0672920400148774E-3"/>
                  <c:y val="-2.2046161537606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25-4957-986B-21F467BB2B4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350970.1</c:v>
                </c:pt>
                <c:pt idx="1">
                  <c:v>325829.59999999998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525-4957-986B-21F467BB2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44"/>
        <c:axId val="285626368"/>
        <c:axId val="285627904"/>
      </c:barChart>
      <c:catAx>
        <c:axId val="28562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5627904"/>
        <c:crosses val="autoZero"/>
        <c:auto val="1"/>
        <c:lblAlgn val="ctr"/>
        <c:lblOffset val="100"/>
        <c:noMultiLvlLbl val="0"/>
      </c:catAx>
      <c:valAx>
        <c:axId val="285627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6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5626368"/>
        <c:crosses val="autoZero"/>
        <c:crossBetween val="between"/>
        <c:minorUnit val="20000"/>
      </c:valAx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153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657" b="1">
                <a:latin typeface="Times New Roman" pitchFamily="18" charset="0"/>
                <a:cs typeface="Times New Roman" pitchFamily="18" charset="0"/>
              </a:defRPr>
            </a:pPr>
            <a:r>
              <a:rPr lang="ru-RU" sz="1657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657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532532117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150176.04</c:v>
                </c:pt>
                <c:pt idx="1">
                  <c:v>120361.09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6315264"/>
        <c:axId val="28631680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315264"/>
        <c:axId val="286316800"/>
      </c:lineChart>
      <c:catAx>
        <c:axId val="286315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6316800"/>
        <c:crosses val="autoZero"/>
        <c:auto val="1"/>
        <c:lblAlgn val="ctr"/>
        <c:lblOffset val="100"/>
        <c:noMultiLvlLbl val="0"/>
      </c:catAx>
      <c:valAx>
        <c:axId val="286316800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89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6315264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657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32" b="1">
                <a:latin typeface="Times New Roman" pitchFamily="18" charset="0"/>
                <a:cs typeface="Times New Roman" pitchFamily="18" charset="0"/>
              </a:defRPr>
            </a:pPr>
            <a:r>
              <a:rPr lang="ru-RU" sz="1532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32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247478453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21951491740125562"/>
          <c:w val="0.79464022343474372"/>
          <c:h val="0.58704028910279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484080.4</c:v>
                </c:pt>
                <c:pt idx="1">
                  <c:v>476287.7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0514048"/>
        <c:axId val="290515584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514048"/>
        <c:axId val="290515584"/>
      </c:lineChart>
      <c:catAx>
        <c:axId val="290514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0515584"/>
        <c:crosses val="autoZero"/>
        <c:auto val="1"/>
        <c:lblAlgn val="ctr"/>
        <c:lblOffset val="100"/>
        <c:noMultiLvlLbl val="0"/>
      </c:catAx>
      <c:valAx>
        <c:axId val="290515584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92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0514048"/>
        <c:crosses val="autoZero"/>
        <c:crossBetween val="between"/>
      </c:valAx>
      <c:spPr>
        <a:noFill/>
        <a:ln w="25393">
          <a:noFill/>
        </a:ln>
      </c:spPr>
    </c:plotArea>
    <c:plotVisOnly val="1"/>
    <c:dispBlanksAs val="gap"/>
    <c:showDLblsOverMax val="0"/>
  </c:chart>
  <c:txPr>
    <a:bodyPr/>
    <a:lstStyle/>
    <a:p>
      <a:pPr>
        <a:defRPr sz="1532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716" b="1">
                <a:latin typeface="Times New Roman" pitchFamily="18" charset="0"/>
                <a:cs typeface="Times New Roman" pitchFamily="18" charset="0"/>
              </a:defRPr>
            </a:pPr>
            <a:r>
              <a:rPr lang="ru-RU" sz="1716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716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3225042673861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15867822862371592"/>
          <c:w val="0.79464022343474372"/>
          <c:h val="0.64787663417760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3683</c:v>
                </c:pt>
                <c:pt idx="1">
                  <c:v>17121.599999999999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6698880"/>
        <c:axId val="28671705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698880"/>
        <c:axId val="286717056"/>
      </c:lineChart>
      <c:catAx>
        <c:axId val="28669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6717056"/>
        <c:crosses val="autoZero"/>
        <c:auto val="1"/>
        <c:lblAlgn val="ctr"/>
        <c:lblOffset val="100"/>
        <c:noMultiLvlLbl val="0"/>
      </c:catAx>
      <c:valAx>
        <c:axId val="286717056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33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6698880"/>
        <c:crosses val="autoZero"/>
        <c:crossBetween val="between"/>
      </c:valAx>
      <c:spPr>
        <a:noFill/>
        <a:ln w="25416">
          <a:noFill/>
        </a:ln>
      </c:spPr>
    </c:plotArea>
    <c:plotVisOnly val="1"/>
    <c:dispBlanksAs val="gap"/>
    <c:showDLblsOverMax val="0"/>
  </c:chart>
  <c:txPr>
    <a:bodyPr/>
    <a:lstStyle/>
    <a:p>
      <a:pPr>
        <a:defRPr sz="1716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635" b="1">
                <a:latin typeface="Times New Roman" pitchFamily="18" charset="0"/>
                <a:cs typeface="Times New Roman" pitchFamily="18" charset="0"/>
              </a:defRPr>
            </a:pPr>
            <a:r>
              <a:rPr lang="ru-RU" sz="1635" b="1" dirty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635" b="1" baseline="0" dirty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4744753179507722"/>
          <c:y val="6.553163656690292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738261543718609"/>
          <c:y val="0.23104115498132133"/>
          <c:w val="0.78717406241158727"/>
          <c:h val="0.57992611091618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3F-4236-872B-C2C5D2DA35EA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3F-4236-872B-C2C5D2DA35EA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3F-4236-872B-C2C5D2DA35EA}"/>
                </c:ext>
              </c:extLst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3F-4236-872B-C2C5D2DA35EA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3F-4236-872B-C2C5D2DA35E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2578.8000000000002</c:v>
                </c:pt>
                <c:pt idx="1">
                  <c:v>2305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13F-4236-872B-C2C5D2DA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7496448"/>
        <c:axId val="288104448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3F-4236-872B-C2C5D2DA35EA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3F-4236-872B-C2C5D2DA35EA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3F-4236-872B-C2C5D2DA35EA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3F-4236-872B-C2C5D2DA35EA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13F-4236-872B-C2C5D2DA35EA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13F-4236-872B-C2C5D2DA3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496448"/>
        <c:axId val="288104448"/>
      </c:lineChart>
      <c:catAx>
        <c:axId val="28749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8104448"/>
        <c:crosses val="autoZero"/>
        <c:auto val="1"/>
        <c:lblAlgn val="ctr"/>
        <c:lblOffset val="100"/>
        <c:noMultiLvlLbl val="0"/>
      </c:catAx>
      <c:valAx>
        <c:axId val="2881044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87496448"/>
        <c:crosses val="autoZero"/>
        <c:crossBetween val="between"/>
        <c:majorUnit val="500"/>
      </c:valAx>
      <c:spPr>
        <a:noFill/>
        <a:ln w="26479">
          <a:noFill/>
        </a:ln>
      </c:spPr>
    </c:plotArea>
    <c:plotVisOnly val="1"/>
    <c:dispBlanksAs val="gap"/>
    <c:showDLblsOverMax val="0"/>
  </c:chart>
  <c:txPr>
    <a:bodyPr/>
    <a:lstStyle/>
    <a:p>
      <a:pPr>
        <a:defRPr sz="1635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717" b="1">
                <a:latin typeface="Times New Roman" pitchFamily="18" charset="0"/>
                <a:cs typeface="Times New Roman" pitchFamily="18" charset="0"/>
              </a:defRPr>
            </a:pPr>
            <a:r>
              <a:rPr lang="ru-RU" sz="1717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717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1972174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23736827147724307"/>
          <c:w val="0.79464022343474372"/>
          <c:h val="0.59541664050546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97585.4</c:v>
                </c:pt>
                <c:pt idx="1">
                  <c:v>18194.2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1800576"/>
        <c:axId val="29180211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800576"/>
        <c:axId val="291802112"/>
      </c:lineChart>
      <c:catAx>
        <c:axId val="29180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1802112"/>
        <c:crosses val="autoZero"/>
        <c:auto val="1"/>
        <c:lblAlgn val="ctr"/>
        <c:lblOffset val="100"/>
        <c:noMultiLvlLbl val="0"/>
      </c:catAx>
      <c:valAx>
        <c:axId val="29180211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336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1800576"/>
        <c:crosses val="autoZero"/>
        <c:crossBetween val="between"/>
      </c:valAx>
      <c:spPr>
        <a:noFill/>
        <a:ln w="25416">
          <a:noFill/>
        </a:ln>
      </c:spPr>
    </c:plotArea>
    <c:plotVisOnly val="1"/>
    <c:dispBlanksAs val="gap"/>
    <c:showDLblsOverMax val="0"/>
  </c:chart>
  <c:txPr>
    <a:bodyPr/>
    <a:lstStyle/>
    <a:p>
      <a:pPr>
        <a:defRPr sz="171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dirty="0" smtClean="0"/>
              <a:t>2021 </a:t>
            </a:r>
            <a:r>
              <a:rPr lang="ru-RU" dirty="0"/>
              <a:t>год </a:t>
            </a:r>
            <a:r>
              <a:rPr lang="ru-RU" sz="1600" dirty="0" smtClean="0"/>
              <a:t>утвержденный план</a:t>
            </a:r>
            <a:endParaRPr lang="ru-RU" sz="1600" dirty="0"/>
          </a:p>
        </c:rich>
      </c:tx>
      <c:layout>
        <c:manualLayout>
          <c:xMode val="edge"/>
          <c:yMode val="edge"/>
          <c:x val="0.17051249701187282"/>
          <c:y val="0"/>
        </c:manualLayout>
      </c:layout>
      <c:overlay val="0"/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88837834443516"/>
          <c:y val="2.6361031110503391E-2"/>
          <c:w val="0.56464257594566791"/>
          <c:h val="0.738479912488355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утвержденный бюджет</c:v>
                </c:pt>
              </c:strCache>
            </c:strRef>
          </c:tx>
          <c:explosion val="5"/>
          <c:dPt>
            <c:idx val="0"/>
            <c:bubble3D val="0"/>
          </c:dPt>
          <c:dPt>
            <c:idx val="1"/>
            <c:bubble3D val="0"/>
            <c:explosion val="23"/>
          </c:dPt>
          <c:dPt>
            <c:idx val="2"/>
            <c:bubble3D val="0"/>
            <c:explosion val="20"/>
          </c:dPt>
          <c:dLbls>
            <c:dLbl>
              <c:idx val="0"/>
              <c:layout>
                <c:manualLayout>
                  <c:x val="8.0707805833307181E-2"/>
                  <c:y val="4.484228285784264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5.3750069421136561E-3"/>
                  <c:y val="2.5437561959457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5068394910887409"/>
                  <c:y val="9.1353198586896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1398.3</c:v>
                </c:pt>
                <c:pt idx="1">
                  <c:v>165.7</c:v>
                </c:pt>
                <c:pt idx="2">
                  <c:v>2915.87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"/>
          <c:y val="0.77508857155567412"/>
          <c:w val="0.98129845838235741"/>
          <c:h val="0.2241768761955602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98" b="1">
                <a:latin typeface="Times New Roman" pitchFamily="18" charset="0"/>
                <a:cs typeface="Times New Roman" pitchFamily="18" charset="0"/>
              </a:defRPr>
            </a:pPr>
            <a:r>
              <a:rPr lang="ru-RU" sz="1598" b="1" dirty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98" b="1" baseline="0" dirty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64420316"/>
          <c:y val="1.518994336234286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31251020052114109"/>
          <c:w val="0.79464022343474372"/>
          <c:h val="0.38407611886819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D-408F-8DDD-09B033780501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D-408F-8DDD-09B033780501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1D-408F-8DDD-09B033780501}"/>
                </c:ext>
              </c:extLst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1D-408F-8DDD-09B033780501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598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1D-408F-8DDD-09B03378050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70393.100000000006</c:v>
                </c:pt>
                <c:pt idx="1">
                  <c:v>85229.8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61D-408F-8DDD-09B033780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8403840"/>
        <c:axId val="28840537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marker>
            <c:symbol val="square"/>
            <c:size val="12"/>
          </c:marker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5C-4506-BFF8-6CC7FD898704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1D-408F-8DDD-09B033780501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1D-408F-8DDD-09B033780501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1D-408F-8DDD-09B033780501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1D-408F-8DDD-09B033780501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861D-408F-8DDD-09B033780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8403840"/>
        <c:axId val="288405376"/>
      </c:lineChart>
      <c:catAx>
        <c:axId val="28840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8405376"/>
        <c:crosses val="autoZero"/>
        <c:auto val="1"/>
        <c:lblAlgn val="ctr"/>
        <c:lblOffset val="100"/>
        <c:noMultiLvlLbl val="0"/>
      </c:catAx>
      <c:valAx>
        <c:axId val="288405376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8403840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13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598" b="1">
                <a:latin typeface="Times New Roman" pitchFamily="18" charset="0"/>
                <a:cs typeface="Times New Roman" pitchFamily="18" charset="0"/>
              </a:defRPr>
            </a:pPr>
            <a:r>
              <a:rPr lang="ru-RU" sz="1598" b="1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598" b="1" baseline="0" dirty="0" smtClean="0">
                <a:latin typeface="Times New Roman" pitchFamily="18" charset="0"/>
                <a:cs typeface="Times New Roman" pitchFamily="18" charset="0"/>
              </a:rPr>
              <a:t> на реализацию программы, тыс.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305548564420316"/>
          <c:y val="1.518991729807358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91647403082638"/>
          <c:y val="0.35227861498386931"/>
          <c:w val="0.79464022343474372"/>
          <c:h val="0.445171161092108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598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26316.400000000001</c:v>
                </c:pt>
                <c:pt idx="1">
                  <c:v>30583.5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0278784"/>
        <c:axId val="29030105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Лист1!$A$2:$B$3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278784"/>
        <c:axId val="290301056"/>
      </c:lineChart>
      <c:catAx>
        <c:axId val="29027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0301056"/>
        <c:crosses val="autoZero"/>
        <c:auto val="1"/>
        <c:lblAlgn val="ctr"/>
        <c:lblOffset val="100"/>
        <c:noMultiLvlLbl val="0"/>
      </c:catAx>
      <c:valAx>
        <c:axId val="290301056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0278784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13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049414209392424E-2"/>
          <c:y val="8.7559715587157097E-2"/>
          <c:w val="0.91072100180395243"/>
          <c:h val="0.73021074863519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краевого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1.4337228366936847E-3"/>
                  <c:y val="3.1129041105453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39-4AF5-9D8A-11939931912B}"/>
                </c:ext>
              </c:extLst>
            </c:dLbl>
            <c:dLbl>
              <c:idx val="1"/>
              <c:layout>
                <c:manualLayout>
                  <c:x val="2.867897310759144E-3"/>
                  <c:y val="1.10343933417442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39-4AF5-9D8A-11939931912B}"/>
                </c:ext>
              </c:extLst>
            </c:dLbl>
            <c:dLbl>
              <c:idx val="2"/>
              <c:layout>
                <c:manualLayout>
                  <c:x val="0"/>
                  <c:y val="5.1217505348246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39-4AF5-9D8A-11939931912B}"/>
                </c:ext>
              </c:extLst>
            </c:dLbl>
            <c:dLbl>
              <c:idx val="3"/>
              <c:layout>
                <c:manualLayout>
                  <c:x val="5.7355688028324012E-3"/>
                  <c:y val="8.63778031545930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39-4AF5-9D8A-11939931912B}"/>
                </c:ext>
              </c:extLst>
            </c:dLbl>
            <c:dLbl>
              <c:idx val="4"/>
              <c:layout>
                <c:manualLayout>
                  <c:x val="2.867558582730315E-3"/>
                  <c:y val="-8.2903063336209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39-4AF5-9D8A-11939931912B}"/>
                </c:ext>
              </c:extLst>
            </c:dLbl>
            <c:numFmt formatCode="#,##0.0" sourceLinked="0"/>
            <c:spPr>
              <a:noFill/>
              <a:ln w="25374">
                <a:noFill/>
              </a:ln>
            </c:spPr>
            <c:txPr>
              <a:bodyPr/>
              <a:lstStyle/>
              <a:p>
                <a:pPr>
                  <a:defRPr sz="1798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Перв.бюджет</c:v>
                  </c:pt>
                  <c:pt idx="1">
                    <c:v>Уточн.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489.7</c:v>
                </c:pt>
                <c:pt idx="1">
                  <c:v>1010.2</c:v>
                </c:pt>
                <c:pt idx="2">
                  <c:v>548.70000000000005</c:v>
                </c:pt>
                <c:pt idx="3">
                  <c:v>1039</c:v>
                </c:pt>
                <c:pt idx="4">
                  <c:v>265.7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B39-4AF5-9D8A-119399319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90742656"/>
        <c:axId val="29074419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0186189806590021E-2"/>
                  <c:y val="-4.76695606209451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39-4AF5-9D8A-11939931912B}"/>
                </c:ext>
              </c:extLst>
            </c:dLbl>
            <c:dLbl>
              <c:idx val="1"/>
              <c:layout>
                <c:manualLayout>
                  <c:x val="-3.9989136256656593E-2"/>
                  <c:y val="-5.55719008841436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39-4AF5-9D8A-11939931912B}"/>
                </c:ext>
              </c:extLst>
            </c:dLbl>
            <c:dLbl>
              <c:idx val="2"/>
              <c:layout>
                <c:manualLayout>
                  <c:x val="-3.1386952903323335E-2"/>
                  <c:y val="-4.00718086300010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B39-4AF5-9D8A-11939931912B}"/>
                </c:ext>
              </c:extLst>
            </c:dLbl>
            <c:dLbl>
              <c:idx val="3"/>
              <c:layout>
                <c:manualLayout>
                  <c:x val="-3.8826245864208256E-2"/>
                  <c:y val="-4.48173617309869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39-4AF5-9D8A-11939931912B}"/>
                </c:ext>
              </c:extLst>
            </c:dLbl>
            <c:dLbl>
              <c:idx val="4"/>
              <c:layout>
                <c:manualLayout>
                  <c:x val="-3.5930930919392583E-2"/>
                  <c:y val="-3.7203851735125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B39-4AF5-9D8A-11939931912B}"/>
                </c:ext>
              </c:extLst>
            </c:dLbl>
            <c:spPr>
              <a:noFill/>
              <a:ln w="25374"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Перв.бюджет</c:v>
                  </c:pt>
                  <c:pt idx="1">
                    <c:v>Уточн. Бюджет</c:v>
                  </c:pt>
                  <c:pt idx="2">
                    <c:v>Проект бюджета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206.2895650398203</c:v>
                </c:pt>
                <c:pt idx="2">
                  <c:v>54.31597703425065</c:v>
                </c:pt>
                <c:pt idx="3">
                  <c:v>189.3566611991981</c:v>
                </c:pt>
                <c:pt idx="4">
                  <c:v>25.572666025024059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8B39-4AF5-9D8A-119399319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0742656"/>
        <c:axId val="290744192"/>
      </c:lineChart>
      <c:catAx>
        <c:axId val="290742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0744192"/>
        <c:crosses val="autoZero"/>
        <c:auto val="1"/>
        <c:lblAlgn val="ctr"/>
        <c:lblOffset val="100"/>
        <c:noMultiLvlLbl val="0"/>
      </c:catAx>
      <c:valAx>
        <c:axId val="290744192"/>
        <c:scaling>
          <c:orientation val="minMax"/>
        </c:scaling>
        <c:delete val="1"/>
        <c:axPos val="l"/>
        <c:majorGridlines>
          <c:spPr>
            <a:ln w="634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.0" sourceLinked="1"/>
        <c:majorTickMark val="out"/>
        <c:minorTickMark val="none"/>
        <c:tickLblPos val="nextTo"/>
        <c:crossAx val="290742656"/>
        <c:crosses val="autoZero"/>
        <c:crossBetween val="between"/>
        <c:majorUnit val="50"/>
      </c:valAx>
      <c:spPr>
        <a:noFill/>
        <a:ln w="25397">
          <a:noFill/>
        </a:ln>
      </c:spPr>
    </c:plotArea>
    <c:plotVisOnly val="1"/>
    <c:dispBlanksAs val="gap"/>
    <c:showDLblsOverMax val="0"/>
  </c:chart>
  <c:txPr>
    <a:bodyPr/>
    <a:lstStyle/>
    <a:p>
      <a:pPr>
        <a:defRPr sz="1398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95"/>
            </a:pPr>
            <a:r>
              <a:rPr lang="ru-RU" sz="1600" dirty="0" smtClean="0"/>
              <a:t>2023 </a:t>
            </a:r>
            <a:r>
              <a:rPr lang="ru-RU" sz="1600" dirty="0"/>
              <a:t>год </a:t>
            </a:r>
            <a:r>
              <a:rPr lang="ru-RU" sz="1600" dirty="0" smtClean="0"/>
              <a:t>утвержденный план</a:t>
            </a:r>
            <a:endParaRPr lang="ru-RU" sz="1600" dirty="0"/>
          </a:p>
        </c:rich>
      </c:tx>
      <c:layout>
        <c:manualLayout>
          <c:xMode val="edge"/>
          <c:yMode val="edge"/>
          <c:x val="0.16334901533534724"/>
          <c:y val="6.2992125984251968E-3"/>
        </c:manualLayout>
      </c:layout>
      <c:overlay val="0"/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прогноз</c:v>
                </c:pt>
              </c:strCache>
            </c:strRef>
          </c:tx>
          <c:explosion val="28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16"/>
          </c:dPt>
          <c:dLbls>
            <c:dLbl>
              <c:idx val="0"/>
              <c:layout>
                <c:manualLayout>
                  <c:x val="0.18860936840215237"/>
                  <c:y val="-2.21846363692727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7818947703961427"/>
                  <c:y val="-9.1016182032364066E-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395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1386.65</c:v>
                </c:pt>
                <c:pt idx="1">
                  <c:v>153.696</c:v>
                </c:pt>
                <c:pt idx="2">
                  <c:v>2980.72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6">
          <a:noFill/>
        </a:ln>
      </c:spPr>
    </c:plotArea>
    <c:plotVisOnly val="1"/>
    <c:dispBlanksAs val="zero"/>
    <c:showDLblsOverMax val="0"/>
  </c:chart>
  <c:txPr>
    <a:bodyPr/>
    <a:lstStyle/>
    <a:p>
      <a:pPr>
        <a:defRPr sz="1795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dirty="0" smtClean="0"/>
              <a:t>2022 </a:t>
            </a:r>
            <a:r>
              <a:rPr lang="ru-RU" dirty="0"/>
              <a:t>год </a:t>
            </a:r>
            <a:r>
              <a:rPr lang="ru-RU" sz="1600" dirty="0" smtClean="0"/>
              <a:t>утвержденный план</a:t>
            </a:r>
            <a:endParaRPr lang="ru-RU" sz="1600" dirty="0"/>
          </a:p>
        </c:rich>
      </c:tx>
      <c:layout>
        <c:manualLayout>
          <c:xMode val="edge"/>
          <c:yMode val="edge"/>
          <c:x val="3.1175153473077154E-2"/>
          <c:y val="6.2992125984251968E-3"/>
        </c:manualLayout>
      </c:layout>
      <c:overlay val="0"/>
    </c:title>
    <c:autoTitleDeleted val="0"/>
    <c:view3D>
      <c:rotX val="30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8897612995225991"/>
          <c:w val="1"/>
          <c:h val="0.606929629859259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 прогноз</c:v>
                </c:pt>
              </c:strCache>
            </c:strRef>
          </c:tx>
          <c:explosion val="28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15"/>
          </c:dPt>
          <c:dLbls>
            <c:dLbl>
              <c:idx val="0"/>
              <c:layout>
                <c:manualLayout>
                  <c:x val="0.14953854797531219"/>
                  <c:y val="-2.219158038316076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35630871429633731"/>
                  <c:y val="7.46888213776427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1322.9749999999999</c:v>
                </c:pt>
                <c:pt idx="1">
                  <c:v>162.71</c:v>
                </c:pt>
                <c:pt idx="2">
                  <c:v>3631.26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9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903567460509154"/>
          <c:y val="0.24097284753763462"/>
          <c:w val="0.44529720786435439"/>
          <c:h val="0.731319343898133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rgbClr val="33CC33"/>
              </a:solidFill>
            </c:spPr>
          </c:dPt>
          <c:dPt>
            <c:idx val="2"/>
            <c:bubble3D val="0"/>
            <c:spPr>
              <a:solidFill>
                <a:srgbClr val="9999FF"/>
              </a:solidFill>
            </c:spPr>
          </c:dPt>
          <c:dPt>
            <c:idx val="3"/>
            <c:bubble3D val="0"/>
            <c:spPr>
              <a:solidFill>
                <a:srgbClr val="0000FF"/>
              </a:solidFill>
            </c:spPr>
          </c:dPt>
          <c:dPt>
            <c:idx val="4"/>
            <c:bubble3D val="0"/>
            <c:spPr>
              <a:solidFill>
                <a:srgbClr val="66FF66"/>
              </a:solidFill>
            </c:spPr>
          </c:dPt>
          <c:dPt>
            <c:idx val="5"/>
            <c:bubble3D val="0"/>
            <c:spPr>
              <a:solidFill>
                <a:srgbClr val="FF66FF"/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Pt>
            <c:idx val="7"/>
            <c:bubble3D val="0"/>
            <c:spPr>
              <a:solidFill>
                <a:srgbClr val="00B0F0"/>
              </a:solidFill>
            </c:spPr>
          </c:dPt>
          <c:dPt>
            <c:idx val="8"/>
            <c:bubble3D val="0"/>
            <c:spPr>
              <a:solidFill>
                <a:srgbClr val="99FF99"/>
              </a:solidFill>
            </c:spPr>
          </c:dPt>
          <c:dPt>
            <c:idx val="9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2.6157915076566351E-2"/>
                  <c:y val="6.470021222158313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386044152456403"/>
                  <c:y val="4.5207163965965212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262668470122216"/>
                  <c:y val="-4.912612308851821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30015862932792414"/>
                  <c:y val="-0.1704925012703828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3579393956227087"/>
                  <c:y val="-0.1497724418099877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3.8957700936455036E-2"/>
                  <c:y val="-0.23077945506362096"/>
                </c:manualLayout>
              </c:layout>
              <c:tx>
                <c:rich>
                  <a:bodyPr/>
                  <a:lstStyle/>
                  <a:p>
                    <a:pPr>
                      <a:defRPr sz="1793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ru-RU" sz="1199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Платежи при пользовании природными ресурсами</a:t>
                    </a:r>
                  </a:p>
                  <a:p>
                    <a:pPr>
                      <a:defRPr sz="1793" b="0" i="0" u="none" strike="noStrike" baseline="0">
                        <a:solidFill>
                          <a:srgbClr val="000000"/>
                        </a:solidFill>
                        <a:latin typeface="Georgia"/>
                        <a:ea typeface="Georgia"/>
                        <a:cs typeface="Georgia"/>
                      </a:defRPr>
                    </a:pPr>
                    <a:r>
                      <a:rPr lang="ru-RU" sz="1199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1,4%</a:t>
                    </a: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8116889342044438E-2"/>
                  <c:y val="-0.13673632406285549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.24865494335754809"/>
                  <c:y val="-0.20088098387331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18311591227476934"/>
                  <c:y val="-2.7428350423451476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17846396309357035"/>
                  <c:y val="0.1040149546797834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9203347664364051"/>
                  <c:y val="0.20871417521172575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1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394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Транспортный налог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Госпошлина</c:v>
                </c:pt>
                <c:pt idx="5">
                  <c:v>Платежи при пользовании природными ресурсами</c:v>
                </c:pt>
                <c:pt idx="6">
                  <c:v>Штрафы</c:v>
                </c:pt>
                <c:pt idx="7">
                  <c:v>Доходы от использования имущества</c:v>
                </c:pt>
                <c:pt idx="8">
                  <c:v>Доходы от продажи мателиальных и нематериальных активов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1174.3499999999999</c:v>
                </c:pt>
                <c:pt idx="1">
                  <c:v>10.607900000000001</c:v>
                </c:pt>
                <c:pt idx="2">
                  <c:v>188</c:v>
                </c:pt>
                <c:pt idx="3">
                  <c:v>5.0999999999999996</c:v>
                </c:pt>
                <c:pt idx="4">
                  <c:v>20.2</c:v>
                </c:pt>
                <c:pt idx="5">
                  <c:v>23.477</c:v>
                </c:pt>
                <c:pt idx="6">
                  <c:v>4.0270000000000001</c:v>
                </c:pt>
                <c:pt idx="7">
                  <c:v>88.826999999999998</c:v>
                </c:pt>
                <c:pt idx="8">
                  <c:v>46.594999999999999</c:v>
                </c:pt>
                <c:pt idx="9">
                  <c:v>2.75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solidFill>
      <a:schemeClr val="accent2">
        <a:lumMod val="20000"/>
        <a:lumOff val="80000"/>
      </a:schemeClr>
    </a:solidFill>
  </c:spPr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104621176297086E-2"/>
          <c:y val="0.10261233157311181"/>
          <c:w val="0.86196671044334061"/>
          <c:h val="0.56465480388037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3978629112048E-3"/>
                  <c:y val="0.3361744791281952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817559671596208E-3"/>
                  <c:y val="0.354470756821438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639786291121022E-3"/>
                  <c:y val="0.3969717293781054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500632838139044E-6"/>
                  <c:y val="0.361618728240583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632785869227298E-3"/>
                  <c:y val="0.383600183185356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801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2022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1231.26</c:v>
                </c:pt>
                <c:pt idx="1">
                  <c:v>1349.0219999999999</c:v>
                </c:pt>
                <c:pt idx="2">
                  <c:v>1398.27</c:v>
                </c:pt>
                <c:pt idx="3">
                  <c:v>1322.97</c:v>
                </c:pt>
                <c:pt idx="4">
                  <c:v>1386.65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2997504"/>
        <c:axId val="282999040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5571579780541438E-2"/>
                  <c:y val="-5.093124147474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293789972409002E-2"/>
                  <c:y val="-6.502075608278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73750098009E-2"/>
                  <c:y val="-0.122354818218079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44322564506555E-2"/>
                  <c:y val="-0.121666198854599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827784954506594E-2"/>
                  <c:y val="-9.9729456894811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2022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109.56434871594951</c:v>
                </c:pt>
                <c:pt idx="2">
                  <c:v>103.65064468926377</c:v>
                </c:pt>
                <c:pt idx="3">
                  <c:v>94.614773970692355</c:v>
                </c:pt>
                <c:pt idx="4">
                  <c:v>104.81341224668739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021312"/>
        <c:axId val="283022848"/>
      </c:lineChart>
      <c:catAx>
        <c:axId val="282997504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 rot="0" vert="horz" anchor="ctr" anchorCtr="0"/>
          <a:lstStyle/>
          <a:p>
            <a:pPr>
              <a:defRPr sz="1343" b="1" baseline="0"/>
            </a:pPr>
            <a:endParaRPr lang="ru-RU"/>
          </a:p>
        </c:txPr>
        <c:crossAx val="282999040"/>
        <c:crosses val="autoZero"/>
        <c:auto val="1"/>
        <c:lblAlgn val="ctr"/>
        <c:lblOffset val="100"/>
        <c:noMultiLvlLbl val="0"/>
      </c:catAx>
      <c:valAx>
        <c:axId val="282999040"/>
        <c:scaling>
          <c:orientation val="minMax"/>
          <c:max val="1400"/>
          <c:min val="0"/>
        </c:scaling>
        <c:delete val="0"/>
        <c:axPos val="l"/>
        <c:majorGridlines>
          <c:spPr>
            <a:ln w="6075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282997504"/>
        <c:crosses val="autoZero"/>
        <c:crossBetween val="between"/>
      </c:valAx>
      <c:catAx>
        <c:axId val="283021312"/>
        <c:scaling>
          <c:orientation val="minMax"/>
        </c:scaling>
        <c:delete val="1"/>
        <c:axPos val="b"/>
        <c:majorTickMark val="out"/>
        <c:minorTickMark val="none"/>
        <c:tickLblPos val="nextTo"/>
        <c:crossAx val="283022848"/>
        <c:crosses val="autoZero"/>
        <c:auto val="1"/>
        <c:lblAlgn val="ctr"/>
        <c:lblOffset val="100"/>
        <c:noMultiLvlLbl val="0"/>
      </c:catAx>
      <c:valAx>
        <c:axId val="28302284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534"/>
            </a:pPr>
            <a:endParaRPr lang="ru-RU"/>
          </a:p>
        </c:txPr>
        <c:crossAx val="283021312"/>
        <c:crosses val="max"/>
        <c:crossBetween val="between"/>
        <c:majorUnit val="30"/>
      </c:valAx>
      <c:spPr>
        <a:noFill/>
        <a:ln w="25410">
          <a:noFill/>
        </a:ln>
      </c:spPr>
    </c:plotArea>
    <c:plotVisOnly val="1"/>
    <c:dispBlanksAs val="gap"/>
    <c:showDLblsOverMax val="0"/>
  </c:chart>
  <c:txPr>
    <a:bodyPr/>
    <a:lstStyle/>
    <a:p>
      <a:pPr>
        <a:defRPr sz="1725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020707247956809E-2"/>
          <c:y val="0.20120927384076989"/>
          <c:w val="0.86196671044334061"/>
          <c:h val="0.44663114610673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2.9639493902140894E-3"/>
                  <c:y val="0.215798788311151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238637527548847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4452673828331317E-3"/>
                  <c:y val="0.2759977252843394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635115885553848E-3"/>
                  <c:y val="0.2443228346456692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1671579212156273E-7"/>
                  <c:y val="0.265221872265966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1027.5</c:v>
                </c:pt>
                <c:pt idx="1">
                  <c:v>1131.826</c:v>
                </c:pt>
                <c:pt idx="2">
                  <c:v>1174.3499999999999</c:v>
                </c:pt>
                <c:pt idx="3">
                  <c:v>1082.8699999999999</c:v>
                </c:pt>
                <c:pt idx="4">
                  <c:v>1138.5550000000001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3290240"/>
        <c:axId val="286196096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001684184637039E-2"/>
                  <c:y val="-8.91440061639073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100,0</a:t>
                    </a:r>
                    <a:r>
                      <a:rPr lang="ru-RU" dirty="0" smtClean="0"/>
                      <a:t> 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874423631930884E-2"/>
                  <c:y val="-6.66015748031496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97930955305568E-2"/>
                  <c:y val="-7.556762904636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644317939057365E-2"/>
                  <c:y val="-7.72127111795989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8534852704723415E-2"/>
                  <c:y val="-6.2894217578411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110.15338199513383</c:v>
                </c:pt>
                <c:pt idx="2">
                  <c:v>103.75711460948945</c:v>
                </c:pt>
                <c:pt idx="3">
                  <c:v>92.210158811257287</c:v>
                </c:pt>
                <c:pt idx="4">
                  <c:v>105.14235319105711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197632"/>
        <c:axId val="286199168"/>
      </c:lineChart>
      <c:catAx>
        <c:axId val="28329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15" b="1" normalizeH="0" baseline="0"/>
            </a:pPr>
            <a:endParaRPr lang="ru-RU"/>
          </a:p>
        </c:txPr>
        <c:crossAx val="286196096"/>
        <c:crosses val="autoZero"/>
        <c:auto val="1"/>
        <c:lblAlgn val="ctr"/>
        <c:lblOffset val="100"/>
        <c:noMultiLvlLbl val="0"/>
      </c:catAx>
      <c:valAx>
        <c:axId val="286196096"/>
        <c:scaling>
          <c:orientation val="minMax"/>
          <c:max val="1200"/>
          <c:min val="0"/>
        </c:scaling>
        <c:delete val="0"/>
        <c:axPos val="l"/>
        <c:majorGridlines>
          <c:spPr>
            <a:ln w="5498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83290240"/>
        <c:crosses val="autoZero"/>
        <c:crossBetween val="between"/>
      </c:valAx>
      <c:catAx>
        <c:axId val="286197632"/>
        <c:scaling>
          <c:orientation val="minMax"/>
        </c:scaling>
        <c:delete val="1"/>
        <c:axPos val="b"/>
        <c:majorTickMark val="out"/>
        <c:minorTickMark val="none"/>
        <c:tickLblPos val="nextTo"/>
        <c:crossAx val="286199168"/>
        <c:crosses val="autoZero"/>
        <c:auto val="1"/>
        <c:lblAlgn val="ctr"/>
        <c:lblOffset val="100"/>
        <c:noMultiLvlLbl val="0"/>
      </c:catAx>
      <c:valAx>
        <c:axId val="286199168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86197632"/>
        <c:crosses val="max"/>
        <c:crossBetween val="between"/>
        <c:majorUnit val="30"/>
      </c:valAx>
      <c:spPr>
        <a:noFill/>
        <a:ln w="21984">
          <a:noFill/>
        </a:ln>
      </c:spPr>
    </c:plotArea>
    <c:plotVisOnly val="1"/>
    <c:dispBlanksAs val="gap"/>
    <c:showDLblsOverMax val="0"/>
  </c:chart>
  <c:txPr>
    <a:bodyPr/>
    <a:lstStyle/>
    <a:p>
      <a:pPr>
        <a:defRPr sz="1559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101960909241745E-2"/>
          <c:y val="0.14795744336171232"/>
          <c:w val="0.86196671044334061"/>
          <c:h val="0.56465480388037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Объем доходов  бюджета, млн рублей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dLbls>
            <c:dLbl>
              <c:idx val="0"/>
              <c:layout>
                <c:manualLayout>
                  <c:x val="-2.9640607632456465E-3"/>
                  <c:y val="0.321418445507014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640607632456465E-3"/>
                  <c:y val="0.22154163328417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820303816228777E-3"/>
                  <c:y val="0.267330540260562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820303816228233E-3"/>
                  <c:y val="0.343260750863692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821470769284628E-3"/>
                  <c:y val="0.3842976918876715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998" b="1" i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11.778</c:v>
                </c:pt>
                <c:pt idx="1">
                  <c:v>9.4239999999999995</c:v>
                </c:pt>
                <c:pt idx="2">
                  <c:v>10.6</c:v>
                </c:pt>
                <c:pt idx="3">
                  <c:v>12.456</c:v>
                </c:pt>
                <c:pt idx="4">
                  <c:v>13.474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287179136"/>
        <c:axId val="287180672"/>
      </c:barChart>
      <c:lineChart>
        <c:grouping val="standard"/>
        <c:varyColors val="0"/>
        <c:ser>
          <c:idx val="1"/>
          <c:order val="1"/>
          <c:tx>
            <c:strRef>
              <c:f>Лист1!$D$1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498620654969803E-2"/>
                  <c:y val="-5.811781314872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088747179434583E-2"/>
                  <c:y val="-7.4825192698668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196899008792311E-2"/>
                  <c:y val="-9.6306091163639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Лист1!$A$2:$B$6</c:f>
              <c:multiLvlStrCache>
                <c:ptCount val="5"/>
                <c:lvl>
                  <c:pt idx="0">
                    <c:v>2020 год</c:v>
                  </c:pt>
                  <c:pt idx="1">
                    <c:v>2020 год</c:v>
                  </c:pt>
                  <c:pt idx="2">
                    <c:v>2021 год</c:v>
                  </c:pt>
                  <c:pt idx="3">
                    <c:v>2022 год</c:v>
                  </c:pt>
                  <c:pt idx="4">
                    <c:v>2023 год</c:v>
                  </c:pt>
                </c:lvl>
                <c:lvl>
                  <c:pt idx="0">
                    <c:v>первоначальный план</c:v>
                  </c:pt>
                  <c:pt idx="1">
                    <c:v>уточненный план</c:v>
                  </c:pt>
                  <c:pt idx="2">
                    <c:v>утвержденный план</c:v>
                  </c:pt>
                </c:lvl>
              </c:multiLvlStrCache>
            </c:multiLvl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100</c:v>
                </c:pt>
                <c:pt idx="1">
                  <c:v>80.013584649346242</c:v>
                </c:pt>
                <c:pt idx="2">
                  <c:v>112.47877758913414</c:v>
                </c:pt>
                <c:pt idx="3">
                  <c:v>117.50943396226414</c:v>
                </c:pt>
                <c:pt idx="4">
                  <c:v>108.17276814386641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7182208"/>
        <c:axId val="286450816"/>
      </c:lineChart>
      <c:catAx>
        <c:axId val="28717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2" b="1" normalizeH="0" baseline="0"/>
            </a:pPr>
            <a:endParaRPr lang="ru-RU"/>
          </a:p>
        </c:txPr>
        <c:crossAx val="287180672"/>
        <c:crosses val="autoZero"/>
        <c:auto val="1"/>
        <c:lblAlgn val="ctr"/>
        <c:lblOffset val="100"/>
        <c:noMultiLvlLbl val="0"/>
      </c:catAx>
      <c:valAx>
        <c:axId val="287180672"/>
        <c:scaling>
          <c:orientation val="minMax"/>
          <c:max val="14"/>
          <c:min val="0"/>
        </c:scaling>
        <c:delete val="0"/>
        <c:axPos val="l"/>
        <c:majorGridlines>
          <c:spPr>
            <a:ln w="6302"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crossAx val="287179136"/>
        <c:crosses val="autoZero"/>
        <c:crossBetween val="between"/>
      </c:valAx>
      <c:catAx>
        <c:axId val="287182208"/>
        <c:scaling>
          <c:orientation val="minMax"/>
        </c:scaling>
        <c:delete val="1"/>
        <c:axPos val="b"/>
        <c:majorTickMark val="out"/>
        <c:minorTickMark val="none"/>
        <c:tickLblPos val="nextTo"/>
        <c:crossAx val="286450816"/>
        <c:crosses val="autoZero"/>
        <c:auto val="1"/>
        <c:lblAlgn val="ctr"/>
        <c:lblOffset val="100"/>
        <c:noMultiLvlLbl val="0"/>
      </c:catAx>
      <c:valAx>
        <c:axId val="286450816"/>
        <c:scaling>
          <c:orientation val="minMax"/>
          <c:max val="120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crossAx val="287182208"/>
        <c:crosses val="max"/>
        <c:crossBetween val="between"/>
      </c:valAx>
      <c:spPr>
        <a:noFill/>
        <a:ln w="25377">
          <a:noFill/>
        </a:ln>
      </c:spPr>
    </c:plotArea>
    <c:plotVisOnly val="1"/>
    <c:dispBlanksAs val="gap"/>
    <c:showDLblsOverMax val="0"/>
  </c:chart>
  <c:txPr>
    <a:bodyPr/>
    <a:lstStyle/>
    <a:p>
      <a:pPr>
        <a:defRPr sz="1784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7D1486D-493D-4E70-AF0A-306240A950C9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B530B06B-BE14-490B-8DFF-C8FE752D414F}" type="parTrans" cxnId="{4BB99813-9C24-4D6C-9589-B1BA588D383B}">
      <dgm:prSet/>
      <dgm:spPr/>
      <dgm:t>
        <a:bodyPr/>
        <a:lstStyle/>
        <a:p>
          <a:endParaRPr lang="ru-RU"/>
        </a:p>
      </dgm:t>
    </dgm:pt>
    <dgm:pt modelId="{022494A4-CE94-4DAC-80AE-B477881A813A}" type="sibTrans" cxnId="{4BB99813-9C24-4D6C-9589-B1BA588D383B}">
      <dgm:prSet/>
      <dgm:spPr/>
      <dgm:t>
        <a:bodyPr/>
        <a:lstStyle/>
        <a:p>
          <a:endParaRPr lang="ru-RU"/>
        </a:p>
      </dgm:t>
    </dgm:pt>
    <dgm:pt modelId="{ED451992-A30C-4668-B278-AF57D527CC16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Муниципальное</a:t>
          </a:r>
          <a:r>
            <a:rPr lang="ru-RU" sz="1800" b="1" dirty="0">
              <a:solidFill>
                <a:schemeClr val="tx1"/>
              </a:solidFill>
            </a:rPr>
            <a:t> управление</a:t>
          </a:r>
        </a:p>
      </dgm:t>
    </dgm:pt>
    <dgm:pt modelId="{57AC670F-8556-4BAD-BE91-D19047302F60}" type="parTrans" cxnId="{07424107-0A64-4958-9D61-32337258076B}">
      <dgm:prSet/>
      <dgm:spPr/>
      <dgm:t>
        <a:bodyPr/>
        <a:lstStyle/>
        <a:p>
          <a:endParaRPr lang="ru-RU"/>
        </a:p>
      </dgm:t>
    </dgm:pt>
    <dgm:pt modelId="{CAEE4DC4-D181-47B7-BC8B-5A6882B46FF5}" type="sibTrans" cxnId="{07424107-0A64-4958-9D61-32337258076B}">
      <dgm:prSet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EE8CA429-25A4-4B25-98BD-7428ED6906A5}">
      <dgm:prSet custT="1"/>
      <dgm:spPr/>
      <dgm:t>
        <a:bodyPr/>
        <a:lstStyle/>
        <a:p>
          <a:r>
            <a:rPr lang="ru-RU" sz="17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4579B80E-255C-4ECE-87AC-43952E35262C}" type="parTrans" cxnId="{9CF43165-8163-400C-BB62-C7A967EA6D6C}">
      <dgm:prSet/>
      <dgm:spPr/>
      <dgm:t>
        <a:bodyPr/>
        <a:lstStyle/>
        <a:p>
          <a:endParaRPr lang="ru-RU"/>
        </a:p>
      </dgm:t>
    </dgm:pt>
    <dgm:pt modelId="{7663F59B-5D5A-45A8-8AE8-E426CA04AE89}" type="sibTrans" cxnId="{9CF43165-8163-400C-BB62-C7A967EA6D6C}">
      <dgm:prSet/>
      <dgm:spPr/>
      <dgm:t>
        <a:bodyPr/>
        <a:lstStyle/>
        <a:p>
          <a:endParaRPr lang="ru-RU"/>
        </a:p>
      </dgm:t>
    </dgm:pt>
    <dgm:pt modelId="{7190FA2E-5A29-43C0-A0A2-283C5240E74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000" r="3000" b="4000"/>
          </a:stretch>
        </a:blipFill>
        <a:ln>
          <a:noFill/>
          <a:round/>
        </a:ln>
        <a:effectLst>
          <a:softEdge rad="76200"/>
        </a:effectLst>
      </dgm:spPr>
      <dgm:t>
        <a:bodyPr/>
        <a:lstStyle/>
        <a:p>
          <a:pPr rtl="0"/>
          <a:endParaRPr lang="ru-RU" sz="1400" dirty="0"/>
        </a:p>
      </dgm:t>
    </dgm:pt>
    <dgm:pt modelId="{27C1FE19-38C9-4A6C-8836-C90CDAA45755}" type="sibTrans" cxnId="{65615642-2456-4D9D-99B1-A2BF4B1F1797}">
      <dgm:prSet/>
      <dgm:spPr/>
      <dgm:t>
        <a:bodyPr/>
        <a:lstStyle/>
        <a:p>
          <a:endParaRPr lang="ru-RU"/>
        </a:p>
      </dgm:t>
    </dgm:pt>
    <dgm:pt modelId="{0C63031C-8316-46B6-9B81-B41FBE45ADDE}" type="parTrans" cxnId="{65615642-2456-4D9D-99B1-A2BF4B1F1797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FF8EDC-3A58-446E-A184-6D6382AE1B29}" type="pres">
      <dgm:prSet presAssocID="{7190FA2E-5A29-43C0-A0A2-283C5240E741}" presName="singleCycle" presStyleCnt="0"/>
      <dgm:spPr/>
    </dgm:pt>
    <dgm:pt modelId="{9C0D22E0-7A2B-482F-8053-71E45C45DBB0}" type="pres">
      <dgm:prSet presAssocID="{7190FA2E-5A29-43C0-A0A2-283C5240E741}" presName="singleCenter" presStyleLbl="node1" presStyleIdx="0" presStyleCnt="5" custFlipHor="1" custScaleX="160805" custScaleY="1528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FB4D8DF-DA6D-46D3-8658-FAA5E59A05E0}" type="pres">
      <dgm:prSet presAssocID="{B530B06B-BE14-490B-8DFF-C8FE752D414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90C4E1B0-BC52-4794-9347-F4B7BCDA5C79}" type="pres">
      <dgm:prSet presAssocID="{67D1486D-493D-4E70-AF0A-306240A950C9}" presName="text0" presStyleLbl="node1" presStyleIdx="1" presStyleCnt="5" custScaleX="342876" custRadScaleRad="91821" custRadScaleInc="397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02931-1314-43AB-9CAC-5AFAC0905739}" type="pres">
      <dgm:prSet presAssocID="{57AC670F-8556-4BAD-BE91-D19047302F60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BB470B0-F698-4D73-90AA-5BB339FA778B}" type="pres">
      <dgm:prSet presAssocID="{ED451992-A30C-4668-B278-AF57D527CC16}" presName="text0" presStyleLbl="node1" presStyleIdx="2" presStyleCnt="5" custScaleX="222282" custRadScaleRad="133636" custRadScaleInc="2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933D6-6D14-427E-9725-B6DD707EC084}" type="pres">
      <dgm:prSet presAssocID="{8EC74154-CED7-4D4E-88F1-7AE000C631E9}" presName="Name56" presStyleLbl="parChTrans1D2" presStyleIdx="2" presStyleCnt="4"/>
      <dgm:spPr/>
      <dgm:t>
        <a:bodyPr/>
        <a:lstStyle/>
        <a:p>
          <a:endParaRPr lang="ru-RU"/>
        </a:p>
      </dgm:t>
    </dgm:pt>
    <dgm:pt modelId="{9741B4FF-7B49-40E8-969A-388F36716E4F}" type="pres">
      <dgm:prSet presAssocID="{EA26A8F3-01A0-4074-AC15-14AF7D25EB55}" presName="text0" presStyleLbl="node1" presStyleIdx="3" presStyleCnt="5" custScaleX="350218" custRadScaleRad="99251" custRadScaleInc="-397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4F5BC-BDB3-4C73-84AB-E2C648D217AF}" type="pres">
      <dgm:prSet presAssocID="{4579B80E-255C-4ECE-87AC-43952E35262C}" presName="Name56" presStyleLbl="parChTrans1D2" presStyleIdx="3" presStyleCnt="4"/>
      <dgm:spPr/>
      <dgm:t>
        <a:bodyPr/>
        <a:lstStyle/>
        <a:p>
          <a:endParaRPr lang="ru-RU"/>
        </a:p>
      </dgm:t>
    </dgm:pt>
    <dgm:pt modelId="{B308A190-899F-427B-AA72-EF21A362D575}" type="pres">
      <dgm:prSet presAssocID="{EE8CA429-25A4-4B25-98BD-7428ED6906A5}" presName="text0" presStyleLbl="node1" presStyleIdx="4" presStyleCnt="5" custScaleX="215180" custRadScaleRad="140562" custRadScaleInc="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FBAFFE-37C1-4989-8190-072DE9976403}" type="presOf" srcId="{ED451992-A30C-4668-B278-AF57D527CC16}" destId="{7BB470B0-F698-4D73-90AA-5BB339FA778B}" srcOrd="0" destOrd="0" presId="urn:microsoft.com/office/officeart/2008/layout/RadialCluster"/>
    <dgm:cxn modelId="{0A834C3F-4EF4-47CC-B6E9-81D94AEDD79D}" type="presOf" srcId="{EE8CA429-25A4-4B25-98BD-7428ED6906A5}" destId="{B308A190-899F-427B-AA72-EF21A362D575}" srcOrd="0" destOrd="0" presId="urn:microsoft.com/office/officeart/2008/layout/RadialCluster"/>
    <dgm:cxn modelId="{296C79C5-3E3B-4C0A-AD86-BEB49FEACCD5}" type="presOf" srcId="{B530B06B-BE14-490B-8DFF-C8FE752D414F}" destId="{FFB4D8DF-DA6D-46D3-8658-FAA5E59A05E0}" srcOrd="0" destOrd="0" presId="urn:microsoft.com/office/officeart/2008/layout/RadialCluster"/>
    <dgm:cxn modelId="{5FD4CFAE-FB26-45E5-8B08-429928FA3BB0}" type="presOf" srcId="{67D1486D-493D-4E70-AF0A-306240A950C9}" destId="{90C4E1B0-BC52-4794-9347-F4B7BCDA5C79}" srcOrd="0" destOrd="0" presId="urn:microsoft.com/office/officeart/2008/layout/RadialCluster"/>
    <dgm:cxn modelId="{3C5C8EF5-58E9-436E-83C8-0A46AE6D2388}" type="presOf" srcId="{4579B80E-255C-4ECE-87AC-43952E35262C}" destId="{1244F5BC-BDB3-4C73-84AB-E2C648D217AF}" srcOrd="0" destOrd="0" presId="urn:microsoft.com/office/officeart/2008/layout/RadialCluster"/>
    <dgm:cxn modelId="{7329096B-E18A-457B-A56F-37251A0CE7E0}" type="presOf" srcId="{8EC74154-CED7-4D4E-88F1-7AE000C631E9}" destId="{25F933D6-6D14-427E-9725-B6DD707EC084}" srcOrd="0" destOrd="0" presId="urn:microsoft.com/office/officeart/2008/layout/RadialCluster"/>
    <dgm:cxn modelId="{474892CF-97E7-4536-8095-CF35E9FB1732}" type="presOf" srcId="{5E72A612-8B8A-402D-B046-CF51C114C440}" destId="{C2AB0EC1-33D7-4002-A84A-4B3F2EA4BC5D}" srcOrd="0" destOrd="0" presId="urn:microsoft.com/office/officeart/2008/layout/RadialCluster"/>
    <dgm:cxn modelId="{63263F8F-A3E3-4C8C-BC09-7362E7B06591}" type="presOf" srcId="{57AC670F-8556-4BAD-BE91-D19047302F60}" destId="{83102931-1314-43AB-9CAC-5AFAC0905739}" srcOrd="0" destOrd="0" presId="urn:microsoft.com/office/officeart/2008/layout/RadialCluster"/>
    <dgm:cxn modelId="{F89D5CE6-6433-47FF-A3D8-F66C35763ABD}" srcId="{7190FA2E-5A29-43C0-A0A2-283C5240E741}" destId="{EA26A8F3-01A0-4074-AC15-14AF7D25EB55}" srcOrd="2" destOrd="0" parTransId="{8EC74154-CED7-4D4E-88F1-7AE000C631E9}" sibTransId="{17EAAF3B-FEA5-47B3-AFD6-1EC6D4C7450F}"/>
    <dgm:cxn modelId="{C0AE211B-7A15-44BB-89E0-80DAA1EE3A4C}" type="presOf" srcId="{7190FA2E-5A29-43C0-A0A2-283C5240E741}" destId="{9C0D22E0-7A2B-482F-8053-71E45C45DBB0}" srcOrd="0" destOrd="0" presId="urn:microsoft.com/office/officeart/2008/layout/RadialCluster"/>
    <dgm:cxn modelId="{4BB99813-9C24-4D6C-9589-B1BA588D383B}" srcId="{7190FA2E-5A29-43C0-A0A2-283C5240E741}" destId="{67D1486D-493D-4E70-AF0A-306240A950C9}" srcOrd="0" destOrd="0" parTransId="{B530B06B-BE14-490B-8DFF-C8FE752D414F}" sibTransId="{022494A4-CE94-4DAC-80AE-B477881A813A}"/>
    <dgm:cxn modelId="{9CF43165-8163-400C-BB62-C7A967EA6D6C}" srcId="{7190FA2E-5A29-43C0-A0A2-283C5240E741}" destId="{EE8CA429-25A4-4B25-98BD-7428ED6906A5}" srcOrd="3" destOrd="0" parTransId="{4579B80E-255C-4ECE-87AC-43952E35262C}" sibTransId="{7663F59B-5D5A-45A8-8AE8-E426CA04AE89}"/>
    <dgm:cxn modelId="{65615642-2456-4D9D-99B1-A2BF4B1F1797}" srcId="{5E72A612-8B8A-402D-B046-CF51C114C440}" destId="{7190FA2E-5A29-43C0-A0A2-283C5240E741}" srcOrd="0" destOrd="0" parTransId="{0C63031C-8316-46B6-9B81-B41FBE45ADDE}" sibTransId="{27C1FE19-38C9-4A6C-8836-C90CDAA45755}"/>
    <dgm:cxn modelId="{57ED83D8-1AAF-4E22-B678-13F3D21806C1}" type="presOf" srcId="{EA26A8F3-01A0-4074-AC15-14AF7D25EB55}" destId="{9741B4FF-7B49-40E8-969A-388F36716E4F}" srcOrd="0" destOrd="0" presId="urn:microsoft.com/office/officeart/2008/layout/RadialCluster"/>
    <dgm:cxn modelId="{07424107-0A64-4958-9D61-32337258076B}" srcId="{7190FA2E-5A29-43C0-A0A2-283C5240E741}" destId="{ED451992-A30C-4668-B278-AF57D527CC16}" srcOrd="1" destOrd="0" parTransId="{57AC670F-8556-4BAD-BE91-D19047302F60}" sibTransId="{CAEE4DC4-D181-47B7-BC8B-5A6882B46FF5}"/>
    <dgm:cxn modelId="{BE3F5369-479E-478A-8786-3CBFFBA072E9}" type="presParOf" srcId="{C2AB0EC1-33D7-4002-A84A-4B3F2EA4BC5D}" destId="{22FF8EDC-3A58-446E-A184-6D6382AE1B29}" srcOrd="0" destOrd="0" presId="urn:microsoft.com/office/officeart/2008/layout/RadialCluster"/>
    <dgm:cxn modelId="{871306ED-868D-4584-8242-14528FDD167A}" type="presParOf" srcId="{22FF8EDC-3A58-446E-A184-6D6382AE1B29}" destId="{9C0D22E0-7A2B-482F-8053-71E45C45DBB0}" srcOrd="0" destOrd="0" presId="urn:microsoft.com/office/officeart/2008/layout/RadialCluster"/>
    <dgm:cxn modelId="{55F6B337-815E-427A-A02B-5CAE52A34E5A}" type="presParOf" srcId="{22FF8EDC-3A58-446E-A184-6D6382AE1B29}" destId="{FFB4D8DF-DA6D-46D3-8658-FAA5E59A05E0}" srcOrd="1" destOrd="0" presId="urn:microsoft.com/office/officeart/2008/layout/RadialCluster"/>
    <dgm:cxn modelId="{439EF5F4-1CBC-434A-A201-706049D2FA5E}" type="presParOf" srcId="{22FF8EDC-3A58-446E-A184-6D6382AE1B29}" destId="{90C4E1B0-BC52-4794-9347-F4B7BCDA5C79}" srcOrd="2" destOrd="0" presId="urn:microsoft.com/office/officeart/2008/layout/RadialCluster"/>
    <dgm:cxn modelId="{695AFBA6-0E18-4B02-9D39-A1091B4DD5D1}" type="presParOf" srcId="{22FF8EDC-3A58-446E-A184-6D6382AE1B29}" destId="{83102931-1314-43AB-9CAC-5AFAC0905739}" srcOrd="3" destOrd="0" presId="urn:microsoft.com/office/officeart/2008/layout/RadialCluster"/>
    <dgm:cxn modelId="{FEDD0C21-0B4A-41C3-96D2-33AD88DEBF91}" type="presParOf" srcId="{22FF8EDC-3A58-446E-A184-6D6382AE1B29}" destId="{7BB470B0-F698-4D73-90AA-5BB339FA778B}" srcOrd="4" destOrd="0" presId="urn:microsoft.com/office/officeart/2008/layout/RadialCluster"/>
    <dgm:cxn modelId="{9FC703B7-5741-4433-8709-176BD0604AB1}" type="presParOf" srcId="{22FF8EDC-3A58-446E-A184-6D6382AE1B29}" destId="{25F933D6-6D14-427E-9725-B6DD707EC084}" srcOrd="5" destOrd="0" presId="urn:microsoft.com/office/officeart/2008/layout/RadialCluster"/>
    <dgm:cxn modelId="{B8140D15-EAB8-4223-BE86-F2BE32E53B57}" type="presParOf" srcId="{22FF8EDC-3A58-446E-A184-6D6382AE1B29}" destId="{9741B4FF-7B49-40E8-969A-388F36716E4F}" srcOrd="6" destOrd="0" presId="urn:microsoft.com/office/officeart/2008/layout/RadialCluster"/>
    <dgm:cxn modelId="{BF9BB009-D5E0-4B75-9851-1414A4AE580E}" type="presParOf" srcId="{22FF8EDC-3A58-446E-A184-6D6382AE1B29}" destId="{1244F5BC-BDB3-4C73-84AB-E2C648D217AF}" srcOrd="7" destOrd="0" presId="urn:microsoft.com/office/officeart/2008/layout/RadialCluster"/>
    <dgm:cxn modelId="{30C7BAB9-68D9-4A91-865D-12F1F2B5D283}" type="presParOf" srcId="{22FF8EDC-3A58-446E-A184-6D6382AE1B29}" destId="{B308A190-899F-427B-AA72-EF21A362D575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молодежной политики, физической культуры и спорта</a:t>
          </a:r>
        </a:p>
        <a:p>
          <a:r>
            <a:rPr lang="ru-RU" sz="2000" b="1" u="sng" dirty="0"/>
            <a:t>53 774,3 </a:t>
          </a:r>
          <a:r>
            <a:rPr lang="ru-RU" sz="2000" b="1" u="sng" dirty="0" err="1"/>
            <a:t>тыс.руб</a:t>
          </a:r>
          <a:r>
            <a:rPr lang="ru-RU" sz="20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3595" custScaleY="47675" custLinFactNeighborX="41835" custLinFactNeighborY="-185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849390-D3B8-4395-866D-4EBF9DCE7D6C}" type="presOf" srcId="{F2ED7A31-FFA0-49DE-B00C-71974DB80FD2}" destId="{C80F1E1C-B5CD-4D98-90E1-E56C80BA5ADC}" srcOrd="0" destOrd="0" presId="urn:microsoft.com/office/officeart/2005/8/layout/vList5"/>
    <dgm:cxn modelId="{E441F732-7FDF-4745-A498-FC6B6C2AE346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51CC2263-3472-438B-A51C-DAB76CF73B66}" type="presParOf" srcId="{C80F1E1C-B5CD-4D98-90E1-E56C80BA5ADC}" destId="{1B0B75E7-BF55-48EA-A677-A094707EDCA4}" srcOrd="0" destOrd="0" presId="urn:microsoft.com/office/officeart/2005/8/layout/vList5"/>
    <dgm:cxn modelId="{C8DE3E96-1A3F-498E-B5C4-BF344F1EB439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жилищно-коммунального хозяйства и развитие сельских территорий</a:t>
          </a:r>
        </a:p>
        <a:p>
          <a:r>
            <a:rPr lang="ru-RU" sz="2000" b="1" u="sng" dirty="0" smtClean="0"/>
            <a:t>53 215,8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37868" custScaleY="61205" custLinFactNeighborX="55935" custLinFactNeighborY="-89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E9AD16-2BCD-4739-8731-7E4F33416211}" type="presOf" srcId="{DA746A9A-C824-472C-8746-7748AABC8BD4}" destId="{ED8A8DF6-8780-4824-8247-1A4C7B0D4373}" srcOrd="0" destOrd="0" presId="urn:microsoft.com/office/officeart/2005/8/layout/vList5"/>
    <dgm:cxn modelId="{5821C084-4A9B-4B82-A15F-4AE2FAB30602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05BBF4A2-41BB-4D03-98EF-5E733958DBC7}" type="presParOf" srcId="{C80F1E1C-B5CD-4D98-90E1-E56C80BA5ADC}" destId="{1B0B75E7-BF55-48EA-A677-A094707EDCA4}" srcOrd="0" destOrd="0" presId="urn:microsoft.com/office/officeart/2005/8/layout/vList5"/>
    <dgm:cxn modelId="{0EB17A69-C171-414A-AAF9-9E856DA0CAE4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rgbClr val="92D050"/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Социальное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Развитие системы образования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3C562762-5AC3-47E7-B431-1E885202A88D}">
      <dgm:prSet/>
      <dgm:spPr/>
      <dgm:t>
        <a:bodyPr/>
        <a:lstStyle/>
        <a:p>
          <a:r>
            <a:rPr lang="ru-RU" dirty="0"/>
            <a:t>Развитие сферы культуры </a:t>
          </a:r>
        </a:p>
      </dgm:t>
    </dgm:pt>
    <dgm:pt modelId="{E5CBE5F8-A62D-491F-A086-53EA3756E610}" type="parTrans" cxnId="{186C3BF6-61A3-46C6-9BEE-E57824F7FF95}">
      <dgm:prSet/>
      <dgm:spPr/>
      <dgm:t>
        <a:bodyPr/>
        <a:lstStyle/>
        <a:p>
          <a:endParaRPr lang="ru-RU"/>
        </a:p>
      </dgm:t>
    </dgm:pt>
    <dgm:pt modelId="{2095EA84-C769-44BE-9330-1ADDE857C339}" type="sibTrans" cxnId="{186C3BF6-61A3-46C6-9BEE-E57824F7FF95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99500">
              <a:srgbClr val="6B7C78"/>
            </a:gs>
            <a:gs pos="100000">
              <a:schemeClr val="accent3"/>
            </a:gs>
            <a:gs pos="98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Развитие молодежной политики, физической культуры и спорта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отдельных направлений социальной сферы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Обеспечение безопасности населения и территории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6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5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6" custScaleX="285740" custRadScaleRad="113314" custRadScaleInc="-188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5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6" custScaleX="267368" custRadScaleRad="142843" custRadScaleInc="108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5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6" custScaleX="291859" custRadScaleRad="65297" custRadScaleInc="-167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815EC-CAA4-4507-9C9C-5543149824E5}" type="pres">
      <dgm:prSet presAssocID="{E5CBE5F8-A62D-491F-A086-53EA3756E610}" presName="Name56" presStyleLbl="parChTrans1D2" presStyleIdx="3" presStyleCnt="5"/>
      <dgm:spPr/>
      <dgm:t>
        <a:bodyPr/>
        <a:lstStyle/>
        <a:p>
          <a:endParaRPr lang="ru-RU"/>
        </a:p>
      </dgm:t>
    </dgm:pt>
    <dgm:pt modelId="{77171378-8741-4EE4-A3D5-2875CA800DF9}" type="pres">
      <dgm:prSet presAssocID="{3C562762-5AC3-47E7-B431-1E885202A88D}" presName="text0" presStyleLbl="node1" presStyleIdx="4" presStyleCnt="6" custScaleX="218386" custRadScaleRad="78811" custRadScaleInc="-74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4" presStyleCnt="5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5" presStyleCnt="6" custScaleX="255124" custRadScaleRad="112993" custRadScaleInc="-89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96EC2-978D-4C19-8114-6AFE11FD3B38}" type="presOf" srcId="{E5CBE5F8-A62D-491F-A086-53EA3756E610}" destId="{93B815EC-CAA4-4507-9C9C-5543149824E5}" srcOrd="0" destOrd="0" presId="urn:microsoft.com/office/officeart/2008/layout/RadialCluster"/>
    <dgm:cxn modelId="{6DD1CD13-43DD-4EC1-B923-7A914B2EF768}" type="presOf" srcId="{5E72A612-8B8A-402D-B046-CF51C114C440}" destId="{C2AB0EC1-33D7-4002-A84A-4B3F2EA4BC5D}" srcOrd="0" destOrd="0" presId="urn:microsoft.com/office/officeart/2008/layout/RadialCluster"/>
    <dgm:cxn modelId="{C96F066E-A24C-4CC6-8266-CFB655D37E56}" type="presOf" srcId="{EA26A8F3-01A0-4074-AC15-14AF7D25EB55}" destId="{2A201E2E-8BC9-4CD8-9385-ED6EAB347D95}" srcOrd="0" destOrd="0" presId="urn:microsoft.com/office/officeart/2008/layout/RadialCluster"/>
    <dgm:cxn modelId="{9625E18E-B951-4FDB-A51C-26A91BAD8D05}" type="presOf" srcId="{4FEBE94C-2CBB-48FA-94D4-D86293BDEB36}" destId="{9EC3C421-C879-401D-B0DC-FF66B9825935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9D8904DC-D58F-4B22-ADD1-A4BCF98E879F}" type="presOf" srcId="{BEB3D69A-3E55-4E5A-9071-E8A2C685F980}" destId="{AFEE1A46-1D36-4397-A044-9E5E3A6A02F5}" srcOrd="0" destOrd="0" presId="urn:microsoft.com/office/officeart/2008/layout/RadialCluster"/>
    <dgm:cxn modelId="{7C8B7C3E-3F9A-4982-B576-E2FBCBEFE9DD}" type="presOf" srcId="{26C35E9C-EB79-4EC3-A95A-7C0B3318C919}" destId="{2C419525-2432-4C75-A3DB-03B3A6DB18CB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CCBD45B2-ACA4-4376-ADE4-CB8A1E6BD372}" type="presOf" srcId="{74D0DF41-587C-41D9-B594-62EDFE19F72E}" destId="{44AC298E-F55B-4A05-9DF0-941A7046CAAD}" srcOrd="0" destOrd="0" presId="urn:microsoft.com/office/officeart/2008/layout/RadialCluster"/>
    <dgm:cxn modelId="{186C3BF6-61A3-46C6-9BEE-E57824F7FF95}" srcId="{EA26A8F3-01A0-4074-AC15-14AF7D25EB55}" destId="{3C562762-5AC3-47E7-B431-1E885202A88D}" srcOrd="3" destOrd="0" parTransId="{E5CBE5F8-A62D-491F-A086-53EA3756E610}" sibTransId="{2095EA84-C769-44BE-9330-1ADDE857C339}"/>
    <dgm:cxn modelId="{34CBC46D-F3C7-42F2-B6B0-A86CB5F934D9}" type="presOf" srcId="{F1D62364-8FCA-49DD-B897-847CEBED0F4B}" destId="{077F13BE-22C0-4D8B-85A0-71F03A892FE9}" srcOrd="0" destOrd="0" presId="urn:microsoft.com/office/officeart/2008/layout/RadialCluster"/>
    <dgm:cxn modelId="{F448C4ED-40C3-45BA-B98A-73E4B677A8C9}" type="presOf" srcId="{933857ED-7CC1-42EF-91C1-91ADADBCEA2E}" destId="{38B30900-81A2-4DE1-8694-6C18238AE2E0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C1694B3F-4D73-48C1-9A77-0741AF80C6DE}" type="presOf" srcId="{C275130D-CA08-4847-8774-5B287EB1EDD1}" destId="{39CF5A3F-731D-4CA8-A172-2EE92B59CD22}" srcOrd="0" destOrd="0" presId="urn:microsoft.com/office/officeart/2008/layout/RadialCluster"/>
    <dgm:cxn modelId="{D0611312-7A70-4362-8B7A-297E32151C78}" type="presOf" srcId="{711196C6-3269-4DBB-8CDC-AA0CA7B970F7}" destId="{0FEE470A-C3B7-42AF-9B4A-75F4F41EC0B9}" srcOrd="0" destOrd="0" presId="urn:microsoft.com/office/officeart/2008/layout/RadialCluster"/>
    <dgm:cxn modelId="{373BD211-5336-4D79-812D-24A9DD8B595F}" srcId="{EA26A8F3-01A0-4074-AC15-14AF7D25EB55}" destId="{F1D62364-8FCA-49DD-B897-847CEBED0F4B}" srcOrd="4" destOrd="0" parTransId="{711196C6-3269-4DBB-8CDC-AA0CA7B970F7}" sibTransId="{46975BFE-CF43-4355-BBBF-C6687A457152}"/>
    <dgm:cxn modelId="{3DB69BED-7CF7-40FD-A4E4-265BB67583AB}" type="presOf" srcId="{3C562762-5AC3-47E7-B431-1E885202A88D}" destId="{77171378-8741-4EE4-A3D5-2875CA800DF9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47A6474F-7A86-4F4B-9031-91C70970E327}" type="presParOf" srcId="{C2AB0EC1-33D7-4002-A84A-4B3F2EA4BC5D}" destId="{9D48971B-0F4E-40DE-868F-168DD3C88EBE}" srcOrd="0" destOrd="0" presId="urn:microsoft.com/office/officeart/2008/layout/RadialCluster"/>
    <dgm:cxn modelId="{8F754AE3-3F4D-48B6-8A22-B0F4716E652C}" type="presParOf" srcId="{9D48971B-0F4E-40DE-868F-168DD3C88EBE}" destId="{2A201E2E-8BC9-4CD8-9385-ED6EAB347D95}" srcOrd="0" destOrd="0" presId="urn:microsoft.com/office/officeart/2008/layout/RadialCluster"/>
    <dgm:cxn modelId="{C3BA7C2C-AD2D-42D3-ACA4-CAF6AA374B21}" type="presParOf" srcId="{9D48971B-0F4E-40DE-868F-168DD3C88EBE}" destId="{38B30900-81A2-4DE1-8694-6C18238AE2E0}" srcOrd="1" destOrd="0" presId="urn:microsoft.com/office/officeart/2008/layout/RadialCluster"/>
    <dgm:cxn modelId="{5589A701-09F6-4E64-84E1-C9152632EACA}" type="presParOf" srcId="{9D48971B-0F4E-40DE-868F-168DD3C88EBE}" destId="{AFEE1A46-1D36-4397-A044-9E5E3A6A02F5}" srcOrd="2" destOrd="0" presId="urn:microsoft.com/office/officeart/2008/layout/RadialCluster"/>
    <dgm:cxn modelId="{057C4042-5B5F-410A-9ED2-5C118054CE29}" type="presParOf" srcId="{9D48971B-0F4E-40DE-868F-168DD3C88EBE}" destId="{2C419525-2432-4C75-A3DB-03B3A6DB18CB}" srcOrd="3" destOrd="0" presId="urn:microsoft.com/office/officeart/2008/layout/RadialCluster"/>
    <dgm:cxn modelId="{9178925E-6E73-4F11-8B06-08152BE18DC8}" type="presParOf" srcId="{9D48971B-0F4E-40DE-868F-168DD3C88EBE}" destId="{44AC298E-F55B-4A05-9DF0-941A7046CAAD}" srcOrd="4" destOrd="0" presId="urn:microsoft.com/office/officeart/2008/layout/RadialCluster"/>
    <dgm:cxn modelId="{496CF570-2CD8-4689-B5C4-82E00B6D6C0A}" type="presParOf" srcId="{9D48971B-0F4E-40DE-868F-168DD3C88EBE}" destId="{9EC3C421-C879-401D-B0DC-FF66B9825935}" srcOrd="5" destOrd="0" presId="urn:microsoft.com/office/officeart/2008/layout/RadialCluster"/>
    <dgm:cxn modelId="{74217F0F-5179-4A27-9568-0D1CD97D4FCB}" type="presParOf" srcId="{9D48971B-0F4E-40DE-868F-168DD3C88EBE}" destId="{39CF5A3F-731D-4CA8-A172-2EE92B59CD22}" srcOrd="6" destOrd="0" presId="urn:microsoft.com/office/officeart/2008/layout/RadialCluster"/>
    <dgm:cxn modelId="{40484B1A-E92B-40A9-B8C0-537D0C9873E9}" type="presParOf" srcId="{9D48971B-0F4E-40DE-868F-168DD3C88EBE}" destId="{93B815EC-CAA4-4507-9C9C-5543149824E5}" srcOrd="7" destOrd="0" presId="urn:microsoft.com/office/officeart/2008/layout/RadialCluster"/>
    <dgm:cxn modelId="{C0EC7215-D95B-4CCC-A212-8694EC3E43B3}" type="presParOf" srcId="{9D48971B-0F4E-40DE-868F-168DD3C88EBE}" destId="{77171378-8741-4EE4-A3D5-2875CA800DF9}" srcOrd="8" destOrd="0" presId="urn:microsoft.com/office/officeart/2008/layout/RadialCluster"/>
    <dgm:cxn modelId="{0F3E7827-BD35-4602-85CE-2E82F7ADEF13}" type="presParOf" srcId="{9D48971B-0F4E-40DE-868F-168DD3C88EBE}" destId="{0FEE470A-C3B7-42AF-9B4A-75F4F41EC0B9}" srcOrd="9" destOrd="0" presId="urn:microsoft.com/office/officeart/2008/layout/RadialCluster"/>
    <dgm:cxn modelId="{6D44000B-B34E-4083-896E-2664104BF550}" type="presParOf" srcId="{9D48971B-0F4E-40DE-868F-168DD3C88EBE}" destId="{077F13BE-22C0-4D8B-85A0-71F03A892FE9}" srcOrd="10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Муниципальное управление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Управление муниципальными финансами и муниципальным долгом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Совершенствование муниципального управления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3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2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3" custScaleX="314293" custScaleY="176780" custRadScaleRad="106214" custRadScaleInc="-110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1" presStyleCnt="2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2" presStyleCnt="3" custScaleX="389976" custScaleY="139238" custRadScaleRad="112017" custRadScaleInc="-56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39A682-7363-43FC-880B-3CC699D7C499}" type="presOf" srcId="{BEB3D69A-3E55-4E5A-9071-E8A2C685F980}" destId="{AFEE1A46-1D36-4397-A044-9E5E3A6A02F5}" srcOrd="0" destOrd="0" presId="urn:microsoft.com/office/officeart/2008/layout/RadialCluster"/>
    <dgm:cxn modelId="{BB4A467F-2A7A-4C30-B237-47FF932F8258}" type="presOf" srcId="{EA26A8F3-01A0-4074-AC15-14AF7D25EB55}" destId="{2A201E2E-8BC9-4CD8-9385-ED6EAB347D95}" srcOrd="0" destOrd="0" presId="urn:microsoft.com/office/officeart/2008/layout/RadialCluster"/>
    <dgm:cxn modelId="{A4AED42E-C569-4F3F-B322-7BB0C0538CD1}" type="presOf" srcId="{5E72A612-8B8A-402D-B046-CF51C114C440}" destId="{C2AB0EC1-33D7-4002-A84A-4B3F2EA4BC5D}" srcOrd="0" destOrd="0" presId="urn:microsoft.com/office/officeart/2008/layout/RadialCluster"/>
    <dgm:cxn modelId="{373BD211-5336-4D79-812D-24A9DD8B595F}" srcId="{EA26A8F3-01A0-4074-AC15-14AF7D25EB55}" destId="{F1D62364-8FCA-49DD-B897-847CEBED0F4B}" srcOrd="1" destOrd="0" parTransId="{711196C6-3269-4DBB-8CDC-AA0CA7B970F7}" sibTransId="{46975BFE-CF43-4355-BBBF-C6687A457152}"/>
    <dgm:cxn modelId="{6B4B4A2B-D69F-44C6-B6E0-5A680C91C723}" type="presOf" srcId="{F1D62364-8FCA-49DD-B897-847CEBED0F4B}" destId="{077F13BE-22C0-4D8B-85A0-71F03A892FE9}" srcOrd="0" destOrd="0" presId="urn:microsoft.com/office/officeart/2008/layout/RadialCluster"/>
    <dgm:cxn modelId="{EC6229E9-9CBB-421C-AFFF-5AA4261C54D0}" type="presOf" srcId="{933857ED-7CC1-42EF-91C1-91ADADBCEA2E}" destId="{38B30900-81A2-4DE1-8694-6C18238AE2E0}" srcOrd="0" destOrd="0" presId="urn:microsoft.com/office/officeart/2008/layout/RadialCluster"/>
    <dgm:cxn modelId="{39FA2242-89B6-422E-8743-DEAF372E2400}" type="presOf" srcId="{711196C6-3269-4DBB-8CDC-AA0CA7B970F7}" destId="{0FEE470A-C3B7-42AF-9B4A-75F4F41EC0B9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F3BF0E41-60BD-4287-896F-E78734C6368B}" type="presParOf" srcId="{C2AB0EC1-33D7-4002-A84A-4B3F2EA4BC5D}" destId="{9D48971B-0F4E-40DE-868F-168DD3C88EBE}" srcOrd="0" destOrd="0" presId="urn:microsoft.com/office/officeart/2008/layout/RadialCluster"/>
    <dgm:cxn modelId="{221E876E-387E-4D50-8A68-5B3AA35BDCA2}" type="presParOf" srcId="{9D48971B-0F4E-40DE-868F-168DD3C88EBE}" destId="{2A201E2E-8BC9-4CD8-9385-ED6EAB347D95}" srcOrd="0" destOrd="0" presId="urn:microsoft.com/office/officeart/2008/layout/RadialCluster"/>
    <dgm:cxn modelId="{5D5C731D-4E38-45FD-8F45-E49D9CEDED40}" type="presParOf" srcId="{9D48971B-0F4E-40DE-868F-168DD3C88EBE}" destId="{38B30900-81A2-4DE1-8694-6C18238AE2E0}" srcOrd="1" destOrd="0" presId="urn:microsoft.com/office/officeart/2008/layout/RadialCluster"/>
    <dgm:cxn modelId="{5EF7AC31-33BE-4596-8424-653182051901}" type="presParOf" srcId="{9D48971B-0F4E-40DE-868F-168DD3C88EBE}" destId="{AFEE1A46-1D36-4397-A044-9E5E3A6A02F5}" srcOrd="2" destOrd="0" presId="urn:microsoft.com/office/officeart/2008/layout/RadialCluster"/>
    <dgm:cxn modelId="{33895517-B242-4FC2-B202-E131E08BF00D}" type="presParOf" srcId="{9D48971B-0F4E-40DE-868F-168DD3C88EBE}" destId="{0FEE470A-C3B7-42AF-9B4A-75F4F41EC0B9}" srcOrd="3" destOrd="0" presId="urn:microsoft.com/office/officeart/2008/layout/RadialCluster"/>
    <dgm:cxn modelId="{4FC86244-D0E4-4D32-BEB8-AF984AE383BE}" type="presParOf" srcId="{9D48971B-0F4E-40DE-868F-168DD3C88EBE}" destId="{077F13BE-22C0-4D8B-85A0-71F03A892FE9}" srcOrd="4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4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Развитие инфраструктуры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C275130D-CA08-4847-8774-5B287EB1EDD1}">
      <dgm:prSet/>
      <dgm:spPr>
        <a:gradFill rotWithShape="0">
          <a:gsLst>
            <a:gs pos="4000">
              <a:schemeClr val="accent3">
                <a:lumMod val="75000"/>
              </a:schemeClr>
            </a:gs>
            <a:gs pos="1000">
              <a:schemeClr val="accent3"/>
            </a:gs>
            <a:gs pos="3000">
              <a:schemeClr val="accent3">
                <a:hueOff val="-9923564"/>
                <a:satOff val="16093"/>
                <a:lumOff val="118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dirty="0"/>
            <a:t>Охрана окружающей среды </a:t>
          </a:r>
        </a:p>
      </dgm:t>
    </dgm:pt>
    <dgm:pt modelId="{4FEBE94C-2CBB-48FA-94D4-D86293BDEB36}" type="parTrans" cxnId="{2258592E-797E-4AE1-B2BB-FC364590F4EB}">
      <dgm:prSet/>
      <dgm:spPr/>
      <dgm:t>
        <a:bodyPr/>
        <a:lstStyle/>
        <a:p>
          <a:endParaRPr lang="ru-RU"/>
        </a:p>
      </dgm:t>
    </dgm:pt>
    <dgm:pt modelId="{ACB0DCCD-A2D9-448C-94FD-430A099F017F}" type="sibTrans" cxnId="{2258592E-797E-4AE1-B2BB-FC364590F4EB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Развитие дорожного хозяйства и благоустройство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Развитие жилищно-коммунального хозяйства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4" custScaleX="209245" custScaleY="79987" custLinFactNeighborX="-32289" custLinFactNeighborY="-5204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4" custScaleX="351034" custScaleY="124491" custRadScaleRad="65119" custRadScaleInc="-220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3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4" custScaleX="320423" custScaleY="124492" custRadScaleRad="106239" custRadScaleInc="270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3C421-C879-401D-B0DC-FF66B9825935}" type="pres">
      <dgm:prSet presAssocID="{4FEBE94C-2CBB-48FA-94D4-D86293BDEB36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9CF5A3F-731D-4CA8-A172-2EE92B59CD22}" type="pres">
      <dgm:prSet presAssocID="{C275130D-CA08-4847-8774-5B287EB1EDD1}" presName="text0" presStyleLbl="node1" presStyleIdx="3" presStyleCnt="4" custScaleX="291859" custRadScaleRad="86684" custRadScaleInc="-263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DB09B5-A249-49FD-9E83-E3567A0EEF8C}" type="presOf" srcId="{26C35E9C-EB79-4EC3-A95A-7C0B3318C919}" destId="{2C419525-2432-4C75-A3DB-03B3A6DB18CB}" srcOrd="0" destOrd="0" presId="urn:microsoft.com/office/officeart/2008/layout/RadialCluster"/>
    <dgm:cxn modelId="{DC63C938-387B-472A-9280-FF360E92878D}" type="presOf" srcId="{4FEBE94C-2CBB-48FA-94D4-D86293BDEB36}" destId="{9EC3C421-C879-401D-B0DC-FF66B9825935}" srcOrd="0" destOrd="0" presId="urn:microsoft.com/office/officeart/2008/layout/RadialCluster"/>
    <dgm:cxn modelId="{9D6D9085-5D1A-49BE-AF74-B444115378C4}" type="presOf" srcId="{BEB3D69A-3E55-4E5A-9071-E8A2C685F980}" destId="{AFEE1A46-1D36-4397-A044-9E5E3A6A02F5}" srcOrd="0" destOrd="0" presId="urn:microsoft.com/office/officeart/2008/layout/RadialCluster"/>
    <dgm:cxn modelId="{1840DD32-F928-4309-A1F6-2AA715A6F051}" type="presOf" srcId="{EA26A8F3-01A0-4074-AC15-14AF7D25EB55}" destId="{2A201E2E-8BC9-4CD8-9385-ED6EAB347D95}" srcOrd="0" destOrd="0" presId="urn:microsoft.com/office/officeart/2008/layout/RadialCluster"/>
    <dgm:cxn modelId="{E44ABB1A-19EE-4BB3-9D93-64240742497E}" type="presOf" srcId="{5E72A612-8B8A-402D-B046-CF51C114C440}" destId="{C2AB0EC1-33D7-4002-A84A-4B3F2EA4BC5D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3E08BEC-3482-46D1-BCED-9D5EF56835A3}" type="presOf" srcId="{C275130D-CA08-4847-8774-5B287EB1EDD1}" destId="{39CF5A3F-731D-4CA8-A172-2EE92B59CD22}" srcOrd="0" destOrd="0" presId="urn:microsoft.com/office/officeart/2008/layout/RadialCluster"/>
    <dgm:cxn modelId="{FB99F8CC-A709-4599-AD2B-D1D05EB6603A}" type="presOf" srcId="{933857ED-7CC1-42EF-91C1-91ADADBCEA2E}" destId="{38B30900-81A2-4DE1-8694-6C18238AE2E0}" srcOrd="0" destOrd="0" presId="urn:microsoft.com/office/officeart/2008/layout/RadialCluster"/>
    <dgm:cxn modelId="{2258592E-797E-4AE1-B2BB-FC364590F4EB}" srcId="{EA26A8F3-01A0-4074-AC15-14AF7D25EB55}" destId="{C275130D-CA08-4847-8774-5B287EB1EDD1}" srcOrd="2" destOrd="0" parTransId="{4FEBE94C-2CBB-48FA-94D4-D86293BDEB36}" sibTransId="{ACB0DCCD-A2D9-448C-94FD-430A099F017F}"/>
    <dgm:cxn modelId="{5FEF65D8-2C4B-468A-9350-600C8D5D54B1}" type="presOf" srcId="{74D0DF41-587C-41D9-B594-62EDFE19F72E}" destId="{44AC298E-F55B-4A05-9DF0-941A7046CAAD}" srcOrd="0" destOrd="0" presId="urn:microsoft.com/office/officeart/2008/layout/RadialCluster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A4078758-6812-4B73-ACEF-1FCC92CC2DB9}" type="presParOf" srcId="{C2AB0EC1-33D7-4002-A84A-4B3F2EA4BC5D}" destId="{9D48971B-0F4E-40DE-868F-168DD3C88EBE}" srcOrd="0" destOrd="0" presId="urn:microsoft.com/office/officeart/2008/layout/RadialCluster"/>
    <dgm:cxn modelId="{EB03A511-39A5-4BFE-8642-CF5A92F36CF7}" type="presParOf" srcId="{9D48971B-0F4E-40DE-868F-168DD3C88EBE}" destId="{2A201E2E-8BC9-4CD8-9385-ED6EAB347D95}" srcOrd="0" destOrd="0" presId="urn:microsoft.com/office/officeart/2008/layout/RadialCluster"/>
    <dgm:cxn modelId="{3C3F52A7-71A0-43F8-A715-EC2B61E576BB}" type="presParOf" srcId="{9D48971B-0F4E-40DE-868F-168DD3C88EBE}" destId="{38B30900-81A2-4DE1-8694-6C18238AE2E0}" srcOrd="1" destOrd="0" presId="urn:microsoft.com/office/officeart/2008/layout/RadialCluster"/>
    <dgm:cxn modelId="{4760CF52-5550-4E33-AE87-A9777EEADD44}" type="presParOf" srcId="{9D48971B-0F4E-40DE-868F-168DD3C88EBE}" destId="{AFEE1A46-1D36-4397-A044-9E5E3A6A02F5}" srcOrd="2" destOrd="0" presId="urn:microsoft.com/office/officeart/2008/layout/RadialCluster"/>
    <dgm:cxn modelId="{0BF02E90-BD11-4D58-84A5-6793CD9EFFD2}" type="presParOf" srcId="{9D48971B-0F4E-40DE-868F-168DD3C88EBE}" destId="{2C419525-2432-4C75-A3DB-03B3A6DB18CB}" srcOrd="3" destOrd="0" presId="urn:microsoft.com/office/officeart/2008/layout/RadialCluster"/>
    <dgm:cxn modelId="{814F17D9-2CC9-4ECC-A6FA-FED6CFCBB492}" type="presParOf" srcId="{9D48971B-0F4E-40DE-868F-168DD3C88EBE}" destId="{44AC298E-F55B-4A05-9DF0-941A7046CAAD}" srcOrd="4" destOrd="0" presId="urn:microsoft.com/office/officeart/2008/layout/RadialCluster"/>
    <dgm:cxn modelId="{6961CCF5-C671-4118-B81F-8BEEB66AD887}" type="presParOf" srcId="{9D48971B-0F4E-40DE-868F-168DD3C88EBE}" destId="{9EC3C421-C879-401D-B0DC-FF66B9825935}" srcOrd="5" destOrd="0" presId="urn:microsoft.com/office/officeart/2008/layout/RadialCluster"/>
    <dgm:cxn modelId="{5FB9F15F-8B29-4E78-9B68-8E5108DA5379}" type="presParOf" srcId="{9D48971B-0F4E-40DE-868F-168DD3C88EBE}" destId="{39CF5A3F-731D-4CA8-A172-2EE92B59CD22}" srcOrd="6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72A612-8B8A-402D-B046-CF51C114C440}" type="doc">
      <dgm:prSet loTypeId="urn:microsoft.com/office/officeart/2008/layout/RadialCluster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A26A8F3-01A0-4074-AC15-14AF7D25EB55}">
      <dgm:prSet custT="1"/>
      <dgm:spPr>
        <a:gradFill rotWithShape="0">
          <a:gsLst>
            <a:gs pos="100000">
              <a:schemeClr val="accent1">
                <a:lumMod val="60000"/>
                <a:lumOff val="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</a:gra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Экономическое развитие</a:t>
          </a:r>
        </a:p>
      </dgm:t>
    </dgm:pt>
    <dgm:pt modelId="{17EAAF3B-FEA5-47B3-AFD6-1EC6D4C7450F}" type="sibTrans" cxnId="{F89D5CE6-6433-47FF-A3D8-F66C35763ABD}">
      <dgm:prSet/>
      <dgm:spPr/>
      <dgm:t>
        <a:bodyPr/>
        <a:lstStyle/>
        <a:p>
          <a:endParaRPr lang="ru-RU"/>
        </a:p>
      </dgm:t>
    </dgm:pt>
    <dgm:pt modelId="{8EC74154-CED7-4D4E-88F1-7AE000C631E9}" type="parTrans" cxnId="{F89D5CE6-6433-47FF-A3D8-F66C35763ABD}">
      <dgm:prSet/>
      <dgm:spPr/>
      <dgm:t>
        <a:bodyPr/>
        <a:lstStyle/>
        <a:p>
          <a:endParaRPr lang="ru-RU"/>
        </a:p>
      </dgm:t>
    </dgm:pt>
    <dgm:pt modelId="{F1D62364-8FCA-49DD-B897-847CEBED0F4B}">
      <dgm:prSet/>
      <dgm:spPr/>
      <dgm:t>
        <a:bodyPr/>
        <a:lstStyle/>
        <a:p>
          <a:r>
            <a:rPr lang="ru-RU" dirty="0"/>
            <a:t>Градостроительная политика </a:t>
          </a:r>
        </a:p>
      </dgm:t>
    </dgm:pt>
    <dgm:pt modelId="{711196C6-3269-4DBB-8CDC-AA0CA7B970F7}" type="parTrans" cxnId="{373BD211-5336-4D79-812D-24A9DD8B595F}">
      <dgm:prSet/>
      <dgm:spPr/>
      <dgm:t>
        <a:bodyPr/>
        <a:lstStyle/>
        <a:p>
          <a:endParaRPr lang="ru-RU"/>
        </a:p>
      </dgm:t>
    </dgm:pt>
    <dgm:pt modelId="{46975BFE-CF43-4355-BBBF-C6687A457152}" type="sibTrans" cxnId="{373BD211-5336-4D79-812D-24A9DD8B595F}">
      <dgm:prSet/>
      <dgm:spPr/>
      <dgm:t>
        <a:bodyPr/>
        <a:lstStyle/>
        <a:p>
          <a:endParaRPr lang="ru-RU"/>
        </a:p>
      </dgm:t>
    </dgm:pt>
    <dgm:pt modelId="{74D0DF41-587C-41D9-B594-62EDFE19F72E}">
      <dgm:prSet/>
      <dgm:spPr/>
      <dgm:t>
        <a:bodyPr/>
        <a:lstStyle/>
        <a:p>
          <a:r>
            <a:rPr lang="ru-RU" dirty="0"/>
            <a:t>Управление земельными ресурсами и имуществом</a:t>
          </a:r>
        </a:p>
      </dgm:t>
    </dgm:pt>
    <dgm:pt modelId="{26C35E9C-EB79-4EC3-A95A-7C0B3318C919}" type="parTrans" cxnId="{FC73ABAF-53B5-431E-BDF1-AD1CBE839D8F}">
      <dgm:prSet/>
      <dgm:spPr/>
      <dgm:t>
        <a:bodyPr/>
        <a:lstStyle/>
        <a:p>
          <a:endParaRPr lang="ru-RU"/>
        </a:p>
      </dgm:t>
    </dgm:pt>
    <dgm:pt modelId="{F0C26552-3332-45AF-9F30-0A47AE17F779}" type="sibTrans" cxnId="{FC73ABAF-53B5-431E-BDF1-AD1CBE839D8F}">
      <dgm:prSet/>
      <dgm:spPr/>
      <dgm:t>
        <a:bodyPr/>
        <a:lstStyle/>
        <a:p>
          <a:endParaRPr lang="ru-RU"/>
        </a:p>
      </dgm:t>
    </dgm:pt>
    <dgm:pt modelId="{BEB3D69A-3E55-4E5A-9071-E8A2C685F980}">
      <dgm:prSet/>
      <dgm:spPr/>
      <dgm:t>
        <a:bodyPr/>
        <a:lstStyle/>
        <a:p>
          <a:r>
            <a:rPr lang="ru-RU" dirty="0"/>
            <a:t>Сельское хозяйство и устойчивое развитие сельских территорий </a:t>
          </a:r>
        </a:p>
      </dgm:t>
    </dgm:pt>
    <dgm:pt modelId="{933857ED-7CC1-42EF-91C1-91ADADBCEA2E}" type="parTrans" cxnId="{470B7A37-0AA4-4FDB-90DA-6D93D64B60EE}">
      <dgm:prSet/>
      <dgm:spPr/>
      <dgm:t>
        <a:bodyPr/>
        <a:lstStyle/>
        <a:p>
          <a:endParaRPr lang="ru-RU"/>
        </a:p>
      </dgm:t>
    </dgm:pt>
    <dgm:pt modelId="{7737FE8A-7E17-4218-8C24-274397ABFCD8}" type="sibTrans" cxnId="{470B7A37-0AA4-4FDB-90DA-6D93D64B60EE}">
      <dgm:prSet/>
      <dgm:spPr/>
      <dgm:t>
        <a:bodyPr/>
        <a:lstStyle/>
        <a:p>
          <a:endParaRPr lang="ru-RU"/>
        </a:p>
      </dgm:t>
    </dgm:pt>
    <dgm:pt modelId="{26C086D8-900E-4459-B560-98FE04041581}">
      <dgm:prSet/>
      <dgm:spPr/>
      <dgm:t>
        <a:bodyPr/>
        <a:lstStyle/>
        <a:p>
          <a:r>
            <a:rPr lang="ru-RU" dirty="0"/>
            <a:t>Экономическое развитие </a:t>
          </a:r>
        </a:p>
      </dgm:t>
    </dgm:pt>
    <dgm:pt modelId="{1F3EB45E-26E4-419B-BEAF-0772D5A89A98}" type="parTrans" cxnId="{AB02E426-BC5C-412F-B930-80980E316200}">
      <dgm:prSet/>
      <dgm:spPr/>
      <dgm:t>
        <a:bodyPr/>
        <a:lstStyle/>
        <a:p>
          <a:endParaRPr lang="ru-RU"/>
        </a:p>
      </dgm:t>
    </dgm:pt>
    <dgm:pt modelId="{03232911-36BB-464E-BAA6-9F4CDBE4769A}" type="sibTrans" cxnId="{AB02E426-BC5C-412F-B930-80980E316200}">
      <dgm:prSet/>
      <dgm:spPr/>
      <dgm:t>
        <a:bodyPr/>
        <a:lstStyle/>
        <a:p>
          <a:endParaRPr lang="ru-RU"/>
        </a:p>
      </dgm:t>
    </dgm:pt>
    <dgm:pt modelId="{C2AB0EC1-33D7-4002-A84A-4B3F2EA4BC5D}" type="pres">
      <dgm:prSet presAssocID="{5E72A612-8B8A-402D-B046-CF51C114C4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D48971B-0F4E-40DE-868F-168DD3C88EBE}" type="pres">
      <dgm:prSet presAssocID="{EA26A8F3-01A0-4074-AC15-14AF7D25EB55}" presName="singleCycle" presStyleCnt="0"/>
      <dgm:spPr/>
    </dgm:pt>
    <dgm:pt modelId="{2A201E2E-8BC9-4CD8-9385-ED6EAB347D95}" type="pres">
      <dgm:prSet presAssocID="{EA26A8F3-01A0-4074-AC15-14AF7D25EB55}" presName="singleCenter" presStyleLbl="node1" presStyleIdx="0" presStyleCnt="5" custScaleX="209245" custScaleY="79987" custLinFactNeighborX="46618" custLinFactNeighborY="-5917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8B30900-81A2-4DE1-8694-6C18238AE2E0}" type="pres">
      <dgm:prSet presAssocID="{933857ED-7CC1-42EF-91C1-91ADADBCEA2E}" presName="Name56" presStyleLbl="parChTrans1D2" presStyleIdx="0" presStyleCnt="4"/>
      <dgm:spPr/>
      <dgm:t>
        <a:bodyPr/>
        <a:lstStyle/>
        <a:p>
          <a:endParaRPr lang="ru-RU"/>
        </a:p>
      </dgm:t>
    </dgm:pt>
    <dgm:pt modelId="{AFEE1A46-1D36-4397-A044-9E5E3A6A02F5}" type="pres">
      <dgm:prSet presAssocID="{BEB3D69A-3E55-4E5A-9071-E8A2C685F980}" presName="text0" presStyleLbl="node1" presStyleIdx="1" presStyleCnt="5" custScaleX="285740" custRadScaleRad="71188" custRadScaleInc="-18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19525-2432-4C75-A3DB-03B3A6DB18CB}" type="pres">
      <dgm:prSet presAssocID="{26C35E9C-EB79-4EC3-A95A-7C0B3318C919}" presName="Name56" presStyleLbl="parChTrans1D2" presStyleIdx="1" presStyleCnt="4"/>
      <dgm:spPr/>
      <dgm:t>
        <a:bodyPr/>
        <a:lstStyle/>
        <a:p>
          <a:endParaRPr lang="ru-RU"/>
        </a:p>
      </dgm:t>
    </dgm:pt>
    <dgm:pt modelId="{44AC298E-F55B-4A05-9DF0-941A7046CAAD}" type="pres">
      <dgm:prSet presAssocID="{74D0DF41-587C-41D9-B594-62EDFE19F72E}" presName="text0" presStyleLbl="node1" presStyleIdx="2" presStyleCnt="5" custScaleX="414317" custRadScaleRad="118746" custRadScaleInc="88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7D9B1-E50E-4B82-850B-48A101CD8916}" type="pres">
      <dgm:prSet presAssocID="{1F3EB45E-26E4-419B-BEAF-0772D5A89A98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0CB75F0-D03C-4484-B66E-029EE3B27A65}" type="pres">
      <dgm:prSet presAssocID="{26C086D8-900E-4459-B560-98FE04041581}" presName="text0" presStyleLbl="node1" presStyleIdx="3" presStyleCnt="5" custScaleX="242576" custScaleY="95913" custRadScaleRad="107714" custRadScaleInc="134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E470A-C3B7-42AF-9B4A-75F4F41EC0B9}" type="pres">
      <dgm:prSet presAssocID="{711196C6-3269-4DBB-8CDC-AA0CA7B970F7}" presName="Name56" presStyleLbl="parChTrans1D2" presStyleIdx="3" presStyleCnt="4"/>
      <dgm:spPr/>
      <dgm:t>
        <a:bodyPr/>
        <a:lstStyle/>
        <a:p>
          <a:endParaRPr lang="ru-RU"/>
        </a:p>
      </dgm:t>
    </dgm:pt>
    <dgm:pt modelId="{077F13BE-22C0-4D8B-85A0-71F03A892FE9}" type="pres">
      <dgm:prSet presAssocID="{F1D62364-8FCA-49DD-B897-847CEBED0F4B}" presName="text0" presStyleLbl="node1" presStyleIdx="4" presStyleCnt="5" custScaleX="255124" custRadScaleRad="119772" custRadScaleInc="386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616E77-1CB8-47A6-BA7C-071A6967E448}" type="presOf" srcId="{EA26A8F3-01A0-4074-AC15-14AF7D25EB55}" destId="{2A201E2E-8BC9-4CD8-9385-ED6EAB347D95}" srcOrd="0" destOrd="0" presId="urn:microsoft.com/office/officeart/2008/layout/RadialCluster"/>
    <dgm:cxn modelId="{2E71F597-5A71-440A-9373-27D12B645C48}" type="presOf" srcId="{1F3EB45E-26E4-419B-BEAF-0772D5A89A98}" destId="{6C67D9B1-E50E-4B82-850B-48A101CD8916}" srcOrd="0" destOrd="0" presId="urn:microsoft.com/office/officeart/2008/layout/RadialCluster"/>
    <dgm:cxn modelId="{EFF2F05E-118B-49E2-9172-BD145C7D5860}" type="presOf" srcId="{F1D62364-8FCA-49DD-B897-847CEBED0F4B}" destId="{077F13BE-22C0-4D8B-85A0-71F03A892FE9}" srcOrd="0" destOrd="0" presId="urn:microsoft.com/office/officeart/2008/layout/RadialCluster"/>
    <dgm:cxn modelId="{44E3CA85-B5DC-479C-8B85-18063B7C6150}" type="presOf" srcId="{711196C6-3269-4DBB-8CDC-AA0CA7B970F7}" destId="{0FEE470A-C3B7-42AF-9B4A-75F4F41EC0B9}" srcOrd="0" destOrd="0" presId="urn:microsoft.com/office/officeart/2008/layout/RadialCluster"/>
    <dgm:cxn modelId="{FDD63881-5884-4B72-AAC6-9420DB72F589}" type="presOf" srcId="{74D0DF41-587C-41D9-B594-62EDFE19F72E}" destId="{44AC298E-F55B-4A05-9DF0-941A7046CAAD}" srcOrd="0" destOrd="0" presId="urn:microsoft.com/office/officeart/2008/layout/RadialCluster"/>
    <dgm:cxn modelId="{FA736119-F16C-4EFB-AB09-758B5DB026C3}" type="presOf" srcId="{933857ED-7CC1-42EF-91C1-91ADADBCEA2E}" destId="{38B30900-81A2-4DE1-8694-6C18238AE2E0}" srcOrd="0" destOrd="0" presId="urn:microsoft.com/office/officeart/2008/layout/RadialCluster"/>
    <dgm:cxn modelId="{5A18B0D6-0C89-4A18-ABAE-052989A8B359}" type="presOf" srcId="{5E72A612-8B8A-402D-B046-CF51C114C440}" destId="{C2AB0EC1-33D7-4002-A84A-4B3F2EA4BC5D}" srcOrd="0" destOrd="0" presId="urn:microsoft.com/office/officeart/2008/layout/RadialCluster"/>
    <dgm:cxn modelId="{470B7A37-0AA4-4FDB-90DA-6D93D64B60EE}" srcId="{EA26A8F3-01A0-4074-AC15-14AF7D25EB55}" destId="{BEB3D69A-3E55-4E5A-9071-E8A2C685F980}" srcOrd="0" destOrd="0" parTransId="{933857ED-7CC1-42EF-91C1-91ADADBCEA2E}" sibTransId="{7737FE8A-7E17-4218-8C24-274397ABFCD8}"/>
    <dgm:cxn modelId="{6E7E601E-0913-403D-A8C4-F054C098D125}" type="presOf" srcId="{26C086D8-900E-4459-B560-98FE04041581}" destId="{F0CB75F0-D03C-4484-B66E-029EE3B27A65}" srcOrd="0" destOrd="0" presId="urn:microsoft.com/office/officeart/2008/layout/RadialCluster"/>
    <dgm:cxn modelId="{F89D5CE6-6433-47FF-A3D8-F66C35763ABD}" srcId="{5E72A612-8B8A-402D-B046-CF51C114C440}" destId="{EA26A8F3-01A0-4074-AC15-14AF7D25EB55}" srcOrd="0" destOrd="0" parTransId="{8EC74154-CED7-4D4E-88F1-7AE000C631E9}" sibTransId="{17EAAF3B-FEA5-47B3-AFD6-1EC6D4C7450F}"/>
    <dgm:cxn modelId="{AB02E426-BC5C-412F-B930-80980E316200}" srcId="{EA26A8F3-01A0-4074-AC15-14AF7D25EB55}" destId="{26C086D8-900E-4459-B560-98FE04041581}" srcOrd="2" destOrd="0" parTransId="{1F3EB45E-26E4-419B-BEAF-0772D5A89A98}" sibTransId="{03232911-36BB-464E-BAA6-9F4CDBE4769A}"/>
    <dgm:cxn modelId="{8F9ECFBA-9A16-42C5-9647-D1681C577446}" type="presOf" srcId="{26C35E9C-EB79-4EC3-A95A-7C0B3318C919}" destId="{2C419525-2432-4C75-A3DB-03B3A6DB18CB}" srcOrd="0" destOrd="0" presId="urn:microsoft.com/office/officeart/2008/layout/RadialCluster"/>
    <dgm:cxn modelId="{B305A997-5B99-4B15-A674-C1D3C7F412B9}" type="presOf" srcId="{BEB3D69A-3E55-4E5A-9071-E8A2C685F980}" destId="{AFEE1A46-1D36-4397-A044-9E5E3A6A02F5}" srcOrd="0" destOrd="0" presId="urn:microsoft.com/office/officeart/2008/layout/RadialCluster"/>
    <dgm:cxn modelId="{373BD211-5336-4D79-812D-24A9DD8B595F}" srcId="{EA26A8F3-01A0-4074-AC15-14AF7D25EB55}" destId="{F1D62364-8FCA-49DD-B897-847CEBED0F4B}" srcOrd="3" destOrd="0" parTransId="{711196C6-3269-4DBB-8CDC-AA0CA7B970F7}" sibTransId="{46975BFE-CF43-4355-BBBF-C6687A457152}"/>
    <dgm:cxn modelId="{FC73ABAF-53B5-431E-BDF1-AD1CBE839D8F}" srcId="{EA26A8F3-01A0-4074-AC15-14AF7D25EB55}" destId="{74D0DF41-587C-41D9-B594-62EDFE19F72E}" srcOrd="1" destOrd="0" parTransId="{26C35E9C-EB79-4EC3-A95A-7C0B3318C919}" sibTransId="{F0C26552-3332-45AF-9F30-0A47AE17F779}"/>
    <dgm:cxn modelId="{E8341B7E-ACA4-47E9-8D51-9DF0A927035E}" type="presParOf" srcId="{C2AB0EC1-33D7-4002-A84A-4B3F2EA4BC5D}" destId="{9D48971B-0F4E-40DE-868F-168DD3C88EBE}" srcOrd="0" destOrd="0" presId="urn:microsoft.com/office/officeart/2008/layout/RadialCluster"/>
    <dgm:cxn modelId="{86E0D7F3-D9B8-4315-AA52-B3893165B8D3}" type="presParOf" srcId="{9D48971B-0F4E-40DE-868F-168DD3C88EBE}" destId="{2A201E2E-8BC9-4CD8-9385-ED6EAB347D95}" srcOrd="0" destOrd="0" presId="urn:microsoft.com/office/officeart/2008/layout/RadialCluster"/>
    <dgm:cxn modelId="{5AF4F774-D839-4DBB-88C3-EF8E4E852ABF}" type="presParOf" srcId="{9D48971B-0F4E-40DE-868F-168DD3C88EBE}" destId="{38B30900-81A2-4DE1-8694-6C18238AE2E0}" srcOrd="1" destOrd="0" presId="urn:microsoft.com/office/officeart/2008/layout/RadialCluster"/>
    <dgm:cxn modelId="{81C8649D-AA82-46CE-84DF-DA781AE17343}" type="presParOf" srcId="{9D48971B-0F4E-40DE-868F-168DD3C88EBE}" destId="{AFEE1A46-1D36-4397-A044-9E5E3A6A02F5}" srcOrd="2" destOrd="0" presId="urn:microsoft.com/office/officeart/2008/layout/RadialCluster"/>
    <dgm:cxn modelId="{0E68AF1F-F145-4F6E-89E3-5FE029B8AAF7}" type="presParOf" srcId="{9D48971B-0F4E-40DE-868F-168DD3C88EBE}" destId="{2C419525-2432-4C75-A3DB-03B3A6DB18CB}" srcOrd="3" destOrd="0" presId="urn:microsoft.com/office/officeart/2008/layout/RadialCluster"/>
    <dgm:cxn modelId="{75CA351D-E3D5-4523-8C98-CC6C14F6CC95}" type="presParOf" srcId="{9D48971B-0F4E-40DE-868F-168DD3C88EBE}" destId="{44AC298E-F55B-4A05-9DF0-941A7046CAAD}" srcOrd="4" destOrd="0" presId="urn:microsoft.com/office/officeart/2008/layout/RadialCluster"/>
    <dgm:cxn modelId="{33ABF8C9-104E-484F-9B15-7EF69AA7FFFD}" type="presParOf" srcId="{9D48971B-0F4E-40DE-868F-168DD3C88EBE}" destId="{6C67D9B1-E50E-4B82-850B-48A101CD8916}" srcOrd="5" destOrd="0" presId="urn:microsoft.com/office/officeart/2008/layout/RadialCluster"/>
    <dgm:cxn modelId="{BCC682CC-C38A-42D0-8712-1AC69B3B9A27}" type="presParOf" srcId="{9D48971B-0F4E-40DE-868F-168DD3C88EBE}" destId="{F0CB75F0-D03C-4484-B66E-029EE3B27A65}" srcOrd="6" destOrd="0" presId="urn:microsoft.com/office/officeart/2008/layout/RadialCluster"/>
    <dgm:cxn modelId="{335C6D41-AC10-4D4E-8769-BC123C17157B}" type="presParOf" srcId="{9D48971B-0F4E-40DE-868F-168DD3C88EBE}" destId="{0FEE470A-C3B7-42AF-9B4A-75F4F41EC0B9}" srcOrd="7" destOrd="0" presId="urn:microsoft.com/office/officeart/2008/layout/RadialCluster"/>
    <dgm:cxn modelId="{EDC77799-B209-40E7-8C8E-6D07E422B305}" type="presParOf" srcId="{9D48971B-0F4E-40DE-868F-168DD3C88EBE}" destId="{077F13BE-22C0-4D8B-85A0-71F03A892FE9}" srcOrd="8" destOrd="0" presId="urn:microsoft.com/office/officeart/2008/layout/Radial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системы образования</a:t>
          </a:r>
        </a:p>
        <a:p>
          <a:endParaRPr lang="ru-RU" sz="2000" dirty="0"/>
        </a:p>
        <a:p>
          <a:r>
            <a:rPr lang="ru-RU" sz="2000" b="1" u="sng" dirty="0" smtClean="0"/>
            <a:t>393 899,6 </a:t>
          </a:r>
          <a:r>
            <a:rPr lang="ru-RU" sz="2000" b="1" u="sng" dirty="0" err="1" smtClean="0"/>
            <a:t>тыс.руб</a:t>
          </a:r>
          <a:r>
            <a:rPr lang="ru-RU" sz="20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3595" custScaleY="42844" custLinFactNeighborX="68812" custLinFactNeighborY="-22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5FAB62-59A0-4F1E-9F1D-EF49E088E227}" type="presOf" srcId="{DA746A9A-C824-472C-8746-7748AABC8BD4}" destId="{ED8A8DF6-8780-4824-8247-1A4C7B0D4373}" srcOrd="0" destOrd="0" presId="urn:microsoft.com/office/officeart/2005/8/layout/vList5"/>
    <dgm:cxn modelId="{38DEC1CB-55A7-4F74-8886-DA20B96CDF48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E5ED1890-7A01-4189-812C-8AEB02CC6FDB}" type="presParOf" srcId="{C80F1E1C-B5CD-4D98-90E1-E56C80BA5ADC}" destId="{1B0B75E7-BF55-48EA-A677-A094707EDCA4}" srcOrd="0" destOrd="0" presId="urn:microsoft.com/office/officeart/2005/8/layout/vList5"/>
    <dgm:cxn modelId="{1058A587-6137-4931-A62A-1544B46A5D8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сферы культуры </a:t>
          </a:r>
        </a:p>
        <a:p>
          <a:r>
            <a:rPr lang="ru-RU" sz="2000" b="1" u="sng" dirty="0" smtClean="0"/>
            <a:t>12 446,8 </a:t>
          </a:r>
          <a:r>
            <a:rPr lang="ru-RU" sz="2000" b="1" u="sng" dirty="0" err="1" smtClean="0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72827" custScaleY="50427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E95C8C-82BF-495A-95D8-6DD05E740E37}" type="presOf" srcId="{DA746A9A-C824-472C-8746-7748AABC8BD4}" destId="{ED8A8DF6-8780-4824-8247-1A4C7B0D4373}" srcOrd="0" destOrd="0" presId="urn:microsoft.com/office/officeart/2005/8/layout/vList5"/>
    <dgm:cxn modelId="{DC474486-1C51-4963-A3E7-9DA536A8CA33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A59B5CF7-5B36-4CF4-B8EB-48164F663BFC}" type="presParOf" srcId="{C80F1E1C-B5CD-4D98-90E1-E56C80BA5ADC}" destId="{1B0B75E7-BF55-48EA-A677-A094707EDCA4}" srcOrd="0" destOrd="0" presId="urn:microsoft.com/office/officeart/2005/8/layout/vList5"/>
    <dgm:cxn modelId="{DA8A83E3-2D05-44D2-B53C-FDDEDA5937F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дорожного хозяйства и благоустройство</a:t>
          </a:r>
        </a:p>
        <a:p>
          <a:endParaRPr lang="ru-RU" sz="2000" dirty="0"/>
        </a:p>
        <a:p>
          <a:r>
            <a:rPr lang="ru-RU" sz="2000" b="1" u="sng" dirty="0" smtClean="0"/>
            <a:t>252 939,8 </a:t>
          </a:r>
          <a:r>
            <a:rPr lang="ru-RU" sz="2000" b="1" u="sng" dirty="0" err="1" smtClean="0"/>
            <a:t>тыс.руб</a:t>
          </a:r>
          <a:r>
            <a:rPr lang="ru-RU" sz="2000" u="sng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93595" custScaleY="63432" custLinFactNeighborX="68812" custLinFactNeighborY="-226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77E1C2-3867-4DDB-84A8-0E4C226D9CB8}" type="presOf" srcId="{DA746A9A-C824-472C-8746-7748AABC8BD4}" destId="{ED8A8DF6-8780-4824-8247-1A4C7B0D4373}" srcOrd="0" destOrd="0" presId="urn:microsoft.com/office/officeart/2005/8/layout/vList5"/>
    <dgm:cxn modelId="{5BFDC7EC-436C-4183-ABCD-CFB450805C44}" type="presOf" srcId="{F2ED7A31-FFA0-49DE-B00C-71974DB80FD2}" destId="{C80F1E1C-B5CD-4D98-90E1-E56C80BA5ADC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8D4A610F-2E45-4B01-BDB2-A2E45C18AB9B}" type="presParOf" srcId="{C80F1E1C-B5CD-4D98-90E1-E56C80BA5ADC}" destId="{1B0B75E7-BF55-48EA-A677-A094707EDCA4}" srcOrd="0" destOrd="0" presId="urn:microsoft.com/office/officeart/2005/8/layout/vList5"/>
    <dgm:cxn modelId="{35EF6D88-C504-4848-93C6-875BCDD2306A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ED7A31-FFA0-49DE-B00C-71974DB80FD2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A746A9A-C824-472C-8746-7748AABC8BD4}">
      <dgm:prSet phldrT="[Текст]" custT="1"/>
      <dgm:spPr/>
      <dgm:t>
        <a:bodyPr/>
        <a:lstStyle/>
        <a:p>
          <a:r>
            <a:rPr lang="ru-RU" sz="2000" b="1" dirty="0"/>
            <a:t>Развитие отдельных направлений социальной сферы</a:t>
          </a:r>
        </a:p>
        <a:p>
          <a:endParaRPr lang="ru-RU" sz="2000" b="1" dirty="0"/>
        </a:p>
        <a:p>
          <a:r>
            <a:rPr lang="ru-RU" sz="2000" b="1" u="sng" dirty="0"/>
            <a:t>34 027,7 </a:t>
          </a:r>
          <a:r>
            <a:rPr lang="ru-RU" sz="2000" b="1" u="sng" dirty="0" err="1"/>
            <a:t>тыс.руб</a:t>
          </a:r>
          <a:r>
            <a:rPr lang="ru-RU" sz="2000" b="1" dirty="0"/>
            <a:t>.</a:t>
          </a:r>
        </a:p>
      </dgm:t>
    </dgm:pt>
    <dgm:pt modelId="{44DAFE09-3140-4318-A3C1-9B3DFACA4A4B}" type="parTrans" cxnId="{1EB42F02-6D09-420C-BA31-6EBF11DA747A}">
      <dgm:prSet/>
      <dgm:spPr/>
      <dgm:t>
        <a:bodyPr/>
        <a:lstStyle/>
        <a:p>
          <a:endParaRPr lang="ru-RU"/>
        </a:p>
      </dgm:t>
    </dgm:pt>
    <dgm:pt modelId="{10DBAC86-5182-4B11-9D67-07562B0BFDB6}" type="sibTrans" cxnId="{1EB42F02-6D09-420C-BA31-6EBF11DA747A}">
      <dgm:prSet/>
      <dgm:spPr/>
      <dgm:t>
        <a:bodyPr/>
        <a:lstStyle/>
        <a:p>
          <a:endParaRPr lang="ru-RU"/>
        </a:p>
      </dgm:t>
    </dgm:pt>
    <dgm:pt modelId="{C80F1E1C-B5CD-4D98-90E1-E56C80BA5ADC}" type="pres">
      <dgm:prSet presAssocID="{F2ED7A31-FFA0-49DE-B00C-71974DB80F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B75E7-BF55-48EA-A677-A094707EDCA4}" type="pres">
      <dgm:prSet presAssocID="{DA746A9A-C824-472C-8746-7748AABC8BD4}" presName="linNode" presStyleCnt="0"/>
      <dgm:spPr/>
    </dgm:pt>
    <dgm:pt modelId="{ED8A8DF6-8780-4824-8247-1A4C7B0D4373}" type="pres">
      <dgm:prSet presAssocID="{DA746A9A-C824-472C-8746-7748AABC8BD4}" presName="parentText" presStyleLbl="node1" presStyleIdx="0" presStyleCnt="1" custScaleX="172827" custScaleY="61058" custLinFactNeighborX="34953" custLinFactNeighborY="-76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9BD8E-60E3-4584-896B-0E2C46CBBFD9}" type="presOf" srcId="{F2ED7A31-FFA0-49DE-B00C-71974DB80FD2}" destId="{C80F1E1C-B5CD-4D98-90E1-E56C80BA5ADC}" srcOrd="0" destOrd="0" presId="urn:microsoft.com/office/officeart/2005/8/layout/vList5"/>
    <dgm:cxn modelId="{5B404339-5D6B-4450-AB8C-7EFA05C8921B}" type="presOf" srcId="{DA746A9A-C824-472C-8746-7748AABC8BD4}" destId="{ED8A8DF6-8780-4824-8247-1A4C7B0D4373}" srcOrd="0" destOrd="0" presId="urn:microsoft.com/office/officeart/2005/8/layout/vList5"/>
    <dgm:cxn modelId="{1EB42F02-6D09-420C-BA31-6EBF11DA747A}" srcId="{F2ED7A31-FFA0-49DE-B00C-71974DB80FD2}" destId="{DA746A9A-C824-472C-8746-7748AABC8BD4}" srcOrd="0" destOrd="0" parTransId="{44DAFE09-3140-4318-A3C1-9B3DFACA4A4B}" sibTransId="{10DBAC86-5182-4B11-9D67-07562B0BFDB6}"/>
    <dgm:cxn modelId="{9662CD52-2872-4FDE-8264-BCEFE592388A}" type="presParOf" srcId="{C80F1E1C-B5CD-4D98-90E1-E56C80BA5ADC}" destId="{1B0B75E7-BF55-48EA-A677-A094707EDCA4}" srcOrd="0" destOrd="0" presId="urn:microsoft.com/office/officeart/2005/8/layout/vList5"/>
    <dgm:cxn modelId="{01FA8899-92BF-4E3B-9768-32EE812F4FAC}" type="presParOf" srcId="{1B0B75E7-BF55-48EA-A677-A094707EDCA4}" destId="{ED8A8DF6-8780-4824-8247-1A4C7B0D43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0.1779</cdr:x>
      <cdr:y>0.125</cdr:y>
    </cdr:from>
    <cdr:to>
      <cdr:x>0.28365</cdr:x>
      <cdr:y>0.19746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6681" y="648072"/>
          <a:ext cx="931205" cy="375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0.40477</cdr:x>
      <cdr:y>0.15278</cdr:y>
    </cdr:from>
    <cdr:to>
      <cdr:x>0.51164</cdr:x>
      <cdr:y>0.19626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64540" y="792088"/>
          <a:ext cx="941111" cy="225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0.6304</cdr:x>
      <cdr:y>0.04167</cdr:y>
    </cdr:from>
    <cdr:to>
      <cdr:x>0.72792</cdr:x>
      <cdr:y>0.09722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51497" y="216024"/>
          <a:ext cx="85876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0.83422</cdr:x>
      <cdr:y>0.125</cdr:y>
    </cdr:from>
    <cdr:to>
      <cdr:x>0.94729</cdr:x>
      <cdr:y>0.16667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46361" y="648072"/>
          <a:ext cx="995725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0.47207</cdr:x>
      <cdr:y>0.14019</cdr:y>
    </cdr:from>
    <cdr:to>
      <cdr:x>0.5911</cdr:x>
      <cdr:y>0.21139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240153" y="680998"/>
          <a:ext cx="1069136" cy="345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latin typeface="Times New Roman" pitchFamily="18" charset="0"/>
              <a:cs typeface="Times New Roman" pitchFamily="18" charset="0"/>
            </a:rPr>
            <a:t>4 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4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80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0.62439</cdr:x>
      <cdr:y>0.0531</cdr:y>
    </cdr:from>
    <cdr:to>
      <cdr:x>0.77993</cdr:x>
      <cdr:y>0.12537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608305" y="257928"/>
          <a:ext cx="1397073" cy="351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>
              <a:latin typeface="Times New Roman" pitchFamily="18" charset="0"/>
              <a:cs typeface="Times New Roman" pitchFamily="18" charset="0"/>
            </a:rPr>
            <a:t>5 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17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0.80878</cdr:x>
      <cdr:y>0.11049</cdr:y>
    </cdr:from>
    <cdr:to>
      <cdr:x>0.94326</cdr:x>
      <cdr:y>0.18007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264489" y="536734"/>
          <a:ext cx="1207910" cy="337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latin typeface="Times New Roman" pitchFamily="18" charset="0"/>
              <a:cs typeface="Times New Roman" pitchFamily="18" charset="0"/>
            </a:rPr>
            <a:t>4 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5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21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0.31173</cdr:x>
      <cdr:y>0.11049</cdr:y>
    </cdr:from>
    <cdr:to>
      <cdr:x>0.40847</cdr:x>
      <cdr:y>0.16605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799993" y="536734"/>
          <a:ext cx="868926" cy="269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4651</a:t>
          </a:r>
        </a:p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0.14338</cdr:x>
      <cdr:y>0.21431</cdr:y>
    </cdr:from>
    <cdr:to>
      <cdr:x>0.23156</cdr:x>
      <cdr:y>0.25878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287825" y="1041038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0.14338</cdr:x>
      <cdr:y>0.19948</cdr:y>
    </cdr:from>
    <cdr:to>
      <cdr:x>0.23156</cdr:x>
      <cdr:y>0.25878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287825" y="969030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3781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0.02391</cdr:x>
      <cdr:y>0.0358</cdr:y>
    </cdr:from>
    <cdr:to>
      <cdr:x>0.34565</cdr:x>
      <cdr:y>0.17665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305" y="72181"/>
          <a:ext cx="973002" cy="2839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0.01408</cdr:y>
    </cdr:from>
    <cdr:to>
      <cdr:x>0.32174</cdr:x>
      <cdr:y>0.15493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2008"/>
          <a:ext cx="266429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0.6995</cdr:x>
      <cdr:y>0.64269</cdr:y>
    </cdr:from>
    <cdr:to>
      <cdr:x>0.96565</cdr:x>
      <cdr:y>0.95716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2195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792132" y="3240385"/>
          <a:ext cx="2203829" cy="15855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0.02452</cdr:x>
      <cdr:y>0.80651</cdr:y>
    </cdr:from>
    <cdr:to>
      <cdr:x>0.98092</cdr:x>
      <cdr:y>0.9829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10200" y="4609182"/>
          <a:ext cx="8197200" cy="100811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B4E1686-9108-4878-979D-B7822818A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7082F6D-65C7-4A41-9E00-4DC787C85D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BF739FC-7B31-44BB-A872-A7BC543A1BE3}" type="datetimeFigureOut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DB09E09-EEC6-4F2B-A15E-D26D7E7B1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87D2011-8E52-4F6F-A73D-C2485BD215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9CC126-5D5A-4EC6-AE23-BADD85DD8C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3057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28C91A81-03F8-4A06-B543-5C1736716E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F8F323B0-F275-42F1-9DF0-51072EA3947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0" name="Rectangle 4">
            <a:extLst>
              <a:ext uri="{FF2B5EF4-FFF2-40B4-BE49-F238E27FC236}">
                <a16:creationId xmlns="" xmlns:a16="http://schemas.microsoft.com/office/drawing/2014/main" id="{026A36F5-669C-4293-BF40-796A7735E3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="" xmlns:a16="http://schemas.microsoft.com/office/drawing/2014/main" id="{EAC93DBA-F4F7-48CC-85EF-5BE671B95F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="" xmlns:a16="http://schemas.microsoft.com/office/drawing/2014/main" id="{EDCCCA1B-74BB-490C-9A13-8A4B18E484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71" name="Rectangle 7">
            <a:extLst>
              <a:ext uri="{FF2B5EF4-FFF2-40B4-BE49-F238E27FC236}">
                <a16:creationId xmlns="" xmlns:a16="http://schemas.microsoft.com/office/drawing/2014/main" id="{63B5B06A-3C3F-47F5-BFA3-828BDF46A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1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1BEC29F-890A-4B5C-AC36-B56E3C838D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9382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="" xmlns:a16="http://schemas.microsoft.com/office/drawing/2014/main" id="{86EA097D-997E-4134-995A-9D2D9CD1D9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="" xmlns:a16="http://schemas.microsoft.com/office/drawing/2014/main" id="{B89CE306-2542-499A-A598-14C8B5741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  <a:endParaRPr lang="ru-RU" altLang="ru-RU" sz="1000" dirty="0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4193A6A4-994F-4FE7-AE9C-336C52A839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="" xmlns:a16="http://schemas.microsoft.com/office/drawing/2014/main" id="{AA01E62A-37A9-4246-B2D5-3BA3F9471E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E48D9CA-E19F-4A0E-A6FC-41F9AAE6F3F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="" xmlns:a16="http://schemas.microsoft.com/office/drawing/2014/main" id="{9D0372EE-824D-4ECF-825C-DA88A7618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B366C38A-4EAD-4E18-8086-49817538B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CA8FEF69-1998-4D42-B861-F94E59867C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="" xmlns:a16="http://schemas.microsoft.com/office/drawing/2014/main" id="{A0138472-C4FA-4627-B2A9-8F9941776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F5E433E-2528-43F7-A110-9506D6CFDCA3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15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="" xmlns:a16="http://schemas.microsoft.com/office/drawing/2014/main" id="{24C02630-EFB5-4FFE-942E-B12207279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C9EA956A-C1E7-4C06-B64E-0DC335149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5EE07B-35C8-4AB6-9E32-FA2F44DCF98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="" xmlns:a16="http://schemas.microsoft.com/office/drawing/2014/main" id="{B7E3FCE7-D863-428A-B2F3-A9FA823D81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DAC716D-16DF-4F56-BF88-915D105649D0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="" xmlns:a16="http://schemas.microsoft.com/office/drawing/2014/main" id="{A95BB9A9-95AD-47BD-933F-A2A81A41C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73B2A7C2-EE75-4669-9C1F-E7D2AFBDD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59311D9-7325-40D3-AABE-A13DE1F9ED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="" xmlns:a16="http://schemas.microsoft.com/office/drawing/2014/main" id="{3286E73F-51D1-479F-9833-983765B696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B73DCA8-6A92-44B2-9218-224FB3CA82F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="" xmlns:a16="http://schemas.microsoft.com/office/drawing/2014/main" id="{B1100364-5753-4615-8655-B21DA1205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2B12947A-B480-409F-8178-EEEF439C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75C3548C-5DF7-4B23-89FB-45C64A48C6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="" xmlns:a16="http://schemas.microsoft.com/office/drawing/2014/main" id="{2222BFE2-24A5-4E8D-8118-6831C08C93C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81726A3-5A82-43EE-B873-4AE69C46B286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18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="" xmlns:a16="http://schemas.microsoft.com/office/drawing/2014/main" id="{88C5A75C-1DB6-4C67-B2F6-D6CD1FE71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45A0D356-92F6-482F-BFF4-321772498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0DD2D7DB-140E-496E-90EC-68833DCC82C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="" xmlns:a16="http://schemas.microsoft.com/office/drawing/2014/main" id="{2121C3C6-905F-4330-BA28-04E520364EA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BAF22EC-6EA8-4EC2-82AB-F30F0886D7CE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19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="" xmlns:a16="http://schemas.microsoft.com/office/drawing/2014/main" id="{F1A0E36B-A4B7-49C6-B816-342A0B931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45C82D0E-FD0D-4E1D-ADC2-3B038B3BE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02E4BE4-0C30-4125-9DB7-2E0619014F2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="" xmlns:a16="http://schemas.microsoft.com/office/drawing/2014/main" id="{C203229F-74F8-4036-AFC3-26A347F143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241A5-5D91-440B-972D-6D443C89C79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20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="" xmlns:a16="http://schemas.microsoft.com/office/drawing/2014/main" id="{FC7910AD-43C1-4242-9601-05B6F2583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5AF37CB-5AA9-4CBF-98E3-FC653CF7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695A568-1168-4D10-AC3A-74486B09331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="" xmlns:a16="http://schemas.microsoft.com/office/drawing/2014/main" id="{11CD91EF-876E-4298-8D05-BC981B68A9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2E516C-BB00-4607-A6A8-383689ADD76F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21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="" xmlns:a16="http://schemas.microsoft.com/office/drawing/2014/main" id="{215B060F-1D5A-4868-94A9-7E44B2587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D82FD81-C6FA-4DFD-A0EA-635854FF7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C42E915-0AFA-4A8C-B08D-362330B3476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="" xmlns:a16="http://schemas.microsoft.com/office/drawing/2014/main" id="{3A2C1DD1-07C9-42F5-B476-3D2CB71D49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148770A-4606-43E3-AA4A-0F24E34CB6ED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23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="" xmlns:a16="http://schemas.microsoft.com/office/drawing/2014/main" id="{C1D58508-E8AA-4D0A-ADC3-B2C3836C4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D6FCBB50-67E6-4A7A-938B-6D62935AE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3973" name="Верхний колонтитул 1">
            <a:extLst>
              <a:ext uri="{FF2B5EF4-FFF2-40B4-BE49-F238E27FC236}">
                <a16:creationId xmlns="" xmlns:a16="http://schemas.microsoft.com/office/drawing/2014/main" id="{7B4148A2-0D9A-4DDF-9A67-F4AD7AAE7EA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="" xmlns:a16="http://schemas.microsoft.com/office/drawing/2014/main" id="{2DDECB65-F45F-464B-8F02-6363896DA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="" xmlns:a16="http://schemas.microsoft.com/office/drawing/2014/main" id="{3644EF29-B169-4575-ADD1-7F47498C0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="" xmlns:a16="http://schemas.microsoft.com/office/drawing/2014/main" id="{C8627E3F-4A54-4669-9AEE-B01F08947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="" xmlns:a16="http://schemas.microsoft.com/office/drawing/2014/main" id="{D12F2843-8EAD-444E-9086-6977F9C5F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="" xmlns:a16="http://schemas.microsoft.com/office/drawing/2014/main" id="{A14694AF-2651-4221-99AE-6AF0ED262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="" xmlns:a16="http://schemas.microsoft.com/office/drawing/2014/main" id="{72DD38F1-E415-4FB9-B6F8-6CA371185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87044" name="Верхний колонтитул 1">
            <a:extLst>
              <a:ext uri="{FF2B5EF4-FFF2-40B4-BE49-F238E27FC236}">
                <a16:creationId xmlns="" xmlns:a16="http://schemas.microsoft.com/office/drawing/2014/main" id="{C2B831FA-2F2E-422A-8A83-9037316F2A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>
            <a:extLst>
              <a:ext uri="{FF2B5EF4-FFF2-40B4-BE49-F238E27FC236}">
                <a16:creationId xmlns="" xmlns:a16="http://schemas.microsoft.com/office/drawing/2014/main" id="{0A4FCB81-19A3-4B20-98C8-EED4CF3A8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Заметки 2">
            <a:extLst>
              <a:ext uri="{FF2B5EF4-FFF2-40B4-BE49-F238E27FC236}">
                <a16:creationId xmlns="" xmlns:a16="http://schemas.microsoft.com/office/drawing/2014/main" id="{875CDA96-22DD-42E4-8E85-8C7DED205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0F3DC75-E505-4EFB-AB1B-6A3C38167F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="" xmlns:a16="http://schemas.microsoft.com/office/drawing/2014/main" id="{3831B2C4-8A5B-4184-9D35-5CCEFA5CD1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271B513-E033-4E12-BFE6-EB48AFD330F8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37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90F75619-85EA-4635-B6C3-036BFB273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6181192A-9FE1-4CBF-AEFC-4240E54B2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88069" name="Верхний колонтитул 1">
            <a:extLst>
              <a:ext uri="{FF2B5EF4-FFF2-40B4-BE49-F238E27FC236}">
                <a16:creationId xmlns="" xmlns:a16="http://schemas.microsoft.com/office/drawing/2014/main" id="{55F9DB73-1BF4-4EEE-A634-A711218201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>
            <a:extLst>
              <a:ext uri="{FF2B5EF4-FFF2-40B4-BE49-F238E27FC236}">
                <a16:creationId xmlns="" xmlns:a16="http://schemas.microsoft.com/office/drawing/2014/main" id="{B1084632-F615-4248-8873-995383F683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>
            <a:extLst>
              <a:ext uri="{FF2B5EF4-FFF2-40B4-BE49-F238E27FC236}">
                <a16:creationId xmlns="" xmlns:a16="http://schemas.microsoft.com/office/drawing/2014/main" id="{F8348443-4911-48D1-8DDB-7B0AF9687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8E7F67F0-68D6-4083-AA93-599CBB2574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>
            <a:extLst>
              <a:ext uri="{FF2B5EF4-FFF2-40B4-BE49-F238E27FC236}">
                <a16:creationId xmlns="" xmlns:a16="http://schemas.microsoft.com/office/drawing/2014/main" id="{4A9141C8-04E6-4636-BB7C-C42387583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Заметки 2">
            <a:extLst>
              <a:ext uri="{FF2B5EF4-FFF2-40B4-BE49-F238E27FC236}">
                <a16:creationId xmlns="" xmlns:a16="http://schemas.microsoft.com/office/drawing/2014/main" id="{283ED88F-278B-405D-968C-A9086D8B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90E8F11-832C-4327-86DF-8B8E3DBDCE8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>
            <a:extLst>
              <a:ext uri="{FF2B5EF4-FFF2-40B4-BE49-F238E27FC236}">
                <a16:creationId xmlns="" xmlns:a16="http://schemas.microsoft.com/office/drawing/2014/main" id="{1CD94DF4-C846-4981-AD60-4564F014AC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Заметки 2">
            <a:extLst>
              <a:ext uri="{FF2B5EF4-FFF2-40B4-BE49-F238E27FC236}">
                <a16:creationId xmlns="" xmlns:a16="http://schemas.microsoft.com/office/drawing/2014/main" id="{512E889A-25D3-4F14-9D63-E701DE788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CFA99392-BE3E-419B-A0EC-3FF0A83836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>
            <a:extLst>
              <a:ext uri="{FF2B5EF4-FFF2-40B4-BE49-F238E27FC236}">
                <a16:creationId xmlns="" xmlns:a16="http://schemas.microsoft.com/office/drawing/2014/main" id="{5B472D30-C34C-4245-A911-C794B12E01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Заметки 2">
            <a:extLst>
              <a:ext uri="{FF2B5EF4-FFF2-40B4-BE49-F238E27FC236}">
                <a16:creationId xmlns="" xmlns:a16="http://schemas.microsoft.com/office/drawing/2014/main" id="{ED451B8F-7797-4074-BBD4-05D5B82F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95BE5C2D-3599-49E0-8C73-79CA2B42628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>
            <a:extLst>
              <a:ext uri="{FF2B5EF4-FFF2-40B4-BE49-F238E27FC236}">
                <a16:creationId xmlns="" xmlns:a16="http://schemas.microsoft.com/office/drawing/2014/main" id="{32A49A4B-8042-4F7B-8D29-D148EF277E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Заметки 2">
            <a:extLst>
              <a:ext uri="{FF2B5EF4-FFF2-40B4-BE49-F238E27FC236}">
                <a16:creationId xmlns="" xmlns:a16="http://schemas.microsoft.com/office/drawing/2014/main" id="{538595EC-8576-44DC-97F2-D814A4C6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4D944EE-6B47-4997-84FB-AB0DC8B70D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0116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9216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689EBE8C-7F66-48F0-A512-3E63E699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="" xmlns:a16="http://schemas.microsoft.com/office/drawing/2014/main" id="{478A8F4B-D684-491F-A4DA-C0837A6C6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>
                <a:latin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>
            <a:extLst>
              <a:ext uri="{FF2B5EF4-FFF2-40B4-BE49-F238E27FC236}">
                <a16:creationId xmlns="" xmlns:a16="http://schemas.microsoft.com/office/drawing/2014/main" id="{EF4B4CD9-8A78-42AE-8CD0-550B2B225B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>
            <a:extLst>
              <a:ext uri="{FF2B5EF4-FFF2-40B4-BE49-F238E27FC236}">
                <a16:creationId xmlns="" xmlns:a16="http://schemas.microsoft.com/office/drawing/2014/main" id="{5BE94613-907C-4D9D-B07A-39678E49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3434B82F-98B8-4619-B4A9-BEDD598DE7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>
            <a:extLst>
              <a:ext uri="{FF2B5EF4-FFF2-40B4-BE49-F238E27FC236}">
                <a16:creationId xmlns="" xmlns:a16="http://schemas.microsoft.com/office/drawing/2014/main" id="{0FC4D117-1DD2-46D6-84D6-CC4C97919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>
            <a:extLst>
              <a:ext uri="{FF2B5EF4-FFF2-40B4-BE49-F238E27FC236}">
                <a16:creationId xmlns="" xmlns:a16="http://schemas.microsoft.com/office/drawing/2014/main" id="{2344CB9D-8C28-47FF-A814-C23DDE96C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90116" name="Верхний колонтитул 3">
            <a:extLst>
              <a:ext uri="{FF2B5EF4-FFF2-40B4-BE49-F238E27FC236}">
                <a16:creationId xmlns="" xmlns:a16="http://schemas.microsoft.com/office/drawing/2014/main" id="{26D500BD-A077-4F12-9971-E3B9E19A097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>
            <a:extLst>
              <a:ext uri="{FF2B5EF4-FFF2-40B4-BE49-F238E27FC236}">
                <a16:creationId xmlns="" xmlns:a16="http://schemas.microsoft.com/office/drawing/2014/main" id="{05B33813-B892-4EC3-B8E4-1F3E2EC48F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Заметки 2">
            <a:extLst>
              <a:ext uri="{FF2B5EF4-FFF2-40B4-BE49-F238E27FC236}">
                <a16:creationId xmlns="" xmlns:a16="http://schemas.microsoft.com/office/drawing/2014/main" id="{7C18ECC0-2A90-4C1A-ACDF-A1169B1E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25956" name="Номер слайда 3">
            <a:extLst>
              <a:ext uri="{FF2B5EF4-FFF2-40B4-BE49-F238E27FC236}">
                <a16:creationId xmlns="" xmlns:a16="http://schemas.microsoft.com/office/drawing/2014/main" id="{5A64B652-664E-477D-BD4D-2FF63A75E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CC12848-7F60-4196-B9EC-9609734FA34E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64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>
            <a:extLst>
              <a:ext uri="{FF2B5EF4-FFF2-40B4-BE49-F238E27FC236}">
                <a16:creationId xmlns="" xmlns:a16="http://schemas.microsoft.com/office/drawing/2014/main" id="{875A4C0D-7743-4A0E-A695-B4AF86C93B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Заметки 2">
            <a:extLst>
              <a:ext uri="{FF2B5EF4-FFF2-40B4-BE49-F238E27FC236}">
                <a16:creationId xmlns="" xmlns:a16="http://schemas.microsoft.com/office/drawing/2014/main" id="{57F16853-F5E8-4F0A-BF43-082E65BD6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D3C7FE80-170C-4519-B4DE-8A04C35A22D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>
            <a:extLst>
              <a:ext uri="{FF2B5EF4-FFF2-40B4-BE49-F238E27FC236}">
                <a16:creationId xmlns="" xmlns:a16="http://schemas.microsoft.com/office/drawing/2014/main" id="{E5447516-C4D2-46DD-B7E7-90865FEC34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Заметки 2">
            <a:extLst>
              <a:ext uri="{FF2B5EF4-FFF2-40B4-BE49-F238E27FC236}">
                <a16:creationId xmlns="" xmlns:a16="http://schemas.microsoft.com/office/drawing/2014/main" id="{1880085F-5E18-4FFD-9E53-21D9BB1CF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09A58E29-E27D-4E1A-A955-B977C5AE430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>
            <a:extLst>
              <a:ext uri="{FF2B5EF4-FFF2-40B4-BE49-F238E27FC236}">
                <a16:creationId xmlns="" xmlns:a16="http://schemas.microsoft.com/office/drawing/2014/main" id="{5DD3A536-B1B4-4D85-923D-BF8C309D26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>
            <a:extLst>
              <a:ext uri="{FF2B5EF4-FFF2-40B4-BE49-F238E27FC236}">
                <a16:creationId xmlns="" xmlns:a16="http://schemas.microsoft.com/office/drawing/2014/main" id="{BC687D0F-D788-4F5E-9D4A-CF34E007F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D575ED9F-82A7-4DA5-8661-99FE0F158C5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>
            <a:extLst>
              <a:ext uri="{FF2B5EF4-FFF2-40B4-BE49-F238E27FC236}">
                <a16:creationId xmlns="" xmlns:a16="http://schemas.microsoft.com/office/drawing/2014/main" id="{5CF2008E-0BCC-4E63-8ECA-7406D944A2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Заметки 2">
            <a:extLst>
              <a:ext uri="{FF2B5EF4-FFF2-40B4-BE49-F238E27FC236}">
                <a16:creationId xmlns="" xmlns:a16="http://schemas.microsoft.com/office/drawing/2014/main" id="{05760131-8DB9-430F-A27B-D8FA95E4B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160D84FF-04A6-4619-AFD3-7F3D92D85C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>
            <a:extLst>
              <a:ext uri="{FF2B5EF4-FFF2-40B4-BE49-F238E27FC236}">
                <a16:creationId xmlns="" xmlns:a16="http://schemas.microsoft.com/office/drawing/2014/main" id="{6FE23185-F857-4228-9958-9F26DD1520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Заметки 2">
            <a:extLst>
              <a:ext uri="{FF2B5EF4-FFF2-40B4-BE49-F238E27FC236}">
                <a16:creationId xmlns="" xmlns:a16="http://schemas.microsoft.com/office/drawing/2014/main" id="{7A7DD560-9118-4549-92FA-EC5248EA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B3A2974F-CA22-4520-ACCF-0277431E3A1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>
            <a:extLst>
              <a:ext uri="{FF2B5EF4-FFF2-40B4-BE49-F238E27FC236}">
                <a16:creationId xmlns="" xmlns:a16="http://schemas.microsoft.com/office/drawing/2014/main" id="{B7846A1F-9497-4421-8D44-2BE3EF8F2C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Заметки 2">
            <a:extLst>
              <a:ext uri="{FF2B5EF4-FFF2-40B4-BE49-F238E27FC236}">
                <a16:creationId xmlns="" xmlns:a16="http://schemas.microsoft.com/office/drawing/2014/main" id="{785271DC-E4DB-4915-A529-7E94664E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="" xmlns:a16="http://schemas.microsoft.com/office/drawing/2014/main" id="{1A4CB657-9BE2-44B5-BCB1-67621409446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29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900"/>
              <a:t>	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="" xmlns:a16="http://schemas.microsoft.com/office/drawing/2014/main" id="{AEFEE274-1F53-4DB3-A054-C4E00FF0AB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4C673-9BA4-43F5-A37F-84CA9AB1D105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82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="" xmlns:a16="http://schemas.microsoft.com/office/drawing/2014/main" id="{02C9972C-D6D2-4E3F-BDE9-5C3BA937DF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98BAACDD-3EE4-48CD-B4E4-BB941A44D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95237" name="Верхний колонтитул 1">
            <a:extLst>
              <a:ext uri="{FF2B5EF4-FFF2-40B4-BE49-F238E27FC236}">
                <a16:creationId xmlns="" xmlns:a16="http://schemas.microsoft.com/office/drawing/2014/main" id="{D02FB2D1-1CFF-432F-BF95-EEAACC5506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ru-RU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81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="" xmlns:a16="http://schemas.microsoft.com/office/drawing/2014/main" id="{2C4CF628-0536-42DE-85ED-298FECFCC4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60800" y="9459913"/>
            <a:ext cx="29225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FF23440-5A8F-4010-92B6-87CA8906167B}" type="slidenum">
              <a:rPr lang="ru-RU" altLang="ru-RU" sz="1200" b="1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 b="1">
              <a:solidFill>
                <a:srgbClr val="000000"/>
              </a:solidFill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="" xmlns:a16="http://schemas.microsoft.com/office/drawing/2014/main" id="{6895F817-D57F-44FE-877D-9D259D6CD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9963" y="779463"/>
            <a:ext cx="4897437" cy="3671887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8387393E-0FF0-490A-A922-11B170870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7413" y="4675188"/>
            <a:ext cx="5010150" cy="4564062"/>
          </a:xfrm>
        </p:spPr>
        <p:txBody>
          <a:bodyPr/>
          <a:lstStyle/>
          <a:p>
            <a:pPr algn="just"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91895FB2-5698-49DD-95BB-81521DEBADE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="" xmlns:a16="http://schemas.microsoft.com/office/drawing/2014/main" id="{A2ABAF58-3821-4D42-AF87-A01CC60B9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="" xmlns:a16="http://schemas.microsoft.com/office/drawing/2014/main" id="{2DFDE4E4-2A2C-4AB6-8B27-AD02E8461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FDE83AF-280A-4E53-9E69-63874D7B6D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>
            <a:extLst>
              <a:ext uri="{FF2B5EF4-FFF2-40B4-BE49-F238E27FC236}">
                <a16:creationId xmlns="" xmlns:a16="http://schemas.microsoft.com/office/drawing/2014/main" id="{F53C6FC7-2B35-4D18-9212-BD2147B6D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7FED436-2283-4AC5-9BB6-1CEFB2D97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Верхний колонтитул 4">
            <a:extLst>
              <a:ext uri="{FF2B5EF4-FFF2-40B4-BE49-F238E27FC236}">
                <a16:creationId xmlns="" xmlns:a16="http://schemas.microsoft.com/office/drawing/2014/main" id="{63D6BA18-7CE4-4D19-8B79-A1AFF5AB3F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6">
            <a:extLst>
              <a:ext uri="{FF2B5EF4-FFF2-40B4-BE49-F238E27FC236}">
                <a16:creationId xmlns="" xmlns:a16="http://schemas.microsoft.com/office/drawing/2014/main" id="{7CA46026-8024-497D-8C5A-641AE5881E4A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6" name="Полилиния 7">
            <a:extLst>
              <a:ext uri="{FF2B5EF4-FFF2-40B4-BE49-F238E27FC236}">
                <a16:creationId xmlns="" xmlns:a16="http://schemas.microsoft.com/office/drawing/2014/main" id="{5E33F240-8FB4-4A97-BD8A-6E70460F52B2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grpSp>
        <p:nvGrpSpPr>
          <p:cNvPr id="7" name="Группа 1">
            <a:extLst>
              <a:ext uri="{FF2B5EF4-FFF2-40B4-BE49-F238E27FC236}">
                <a16:creationId xmlns="" xmlns:a16="http://schemas.microsoft.com/office/drawing/2014/main" id="{3E2CF50E-92A6-42F6-BF9F-ED9FB4C8700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8" name="Полилиния 9">
              <a:extLst>
                <a:ext uri="{FF2B5EF4-FFF2-40B4-BE49-F238E27FC236}">
                  <a16:creationId xmlns="" xmlns:a16="http://schemas.microsoft.com/office/drawing/2014/main" id="{900799CE-965A-43EE-8D7E-3F12314339D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latin typeface="Arial" charset="0"/>
                <a:cs typeface="+mn-cs"/>
              </a:endParaRPr>
            </a:p>
          </p:txBody>
        </p:sp>
        <p:sp>
          <p:nvSpPr>
            <p:cNvPr id="9" name="Полилиния 10">
              <a:extLst>
                <a:ext uri="{FF2B5EF4-FFF2-40B4-BE49-F238E27FC236}">
                  <a16:creationId xmlns="" xmlns:a16="http://schemas.microsoft.com/office/drawing/2014/main" id="{3E233731-5F93-4452-B6B0-C4ADB5F2790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 dirty="0">
                <a:latin typeface="Arial" charset="0"/>
                <a:cs typeface="+mn-cs"/>
              </a:endParaRPr>
            </a:p>
          </p:txBody>
        </p:sp>
      </p:grpSp>
      <p:sp>
        <p:nvSpPr>
          <p:cNvPr id="10" name="Прямоугольник с одним вырезанным скругленным углом 11">
            <a:extLst>
              <a:ext uri="{FF2B5EF4-FFF2-40B4-BE49-F238E27FC236}">
                <a16:creationId xmlns="" xmlns:a16="http://schemas.microsoft.com/office/drawing/2014/main" id="{E58A10AB-288E-486A-B4AC-0944AFF9A35B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="" xmlns:a16="http://schemas.microsoft.com/office/drawing/2014/main" id="{D51EDB48-87C2-45DD-B8ED-19BEE9963769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2" name="Полилиния 13">
            <a:extLst>
              <a:ext uri="{FF2B5EF4-FFF2-40B4-BE49-F238E27FC236}">
                <a16:creationId xmlns="" xmlns:a16="http://schemas.microsoft.com/office/drawing/2014/main" id="{5B872AA2-D849-41E8-BBBD-657C58E57CE1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13" name="Полилиния 14">
            <a:extLst>
              <a:ext uri="{FF2B5EF4-FFF2-40B4-BE49-F238E27FC236}">
                <a16:creationId xmlns="" xmlns:a16="http://schemas.microsoft.com/office/drawing/2014/main" id="{027900DD-5033-4125-8A0C-47F3F4E89686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4">
            <a:extLst>
              <a:ext uri="{FF2B5EF4-FFF2-40B4-BE49-F238E27FC236}">
                <a16:creationId xmlns="" xmlns:a16="http://schemas.microsoft.com/office/drawing/2014/main" id="{6F7F5A1E-29DB-4B81-AD05-69F93526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6A123-221B-4149-8C6C-DE01CA3144AF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15" name="Нижний колонтитул 5">
            <a:extLst>
              <a:ext uri="{FF2B5EF4-FFF2-40B4-BE49-F238E27FC236}">
                <a16:creationId xmlns="" xmlns:a16="http://schemas.microsoft.com/office/drawing/2014/main" id="{60C203C3-A6F8-428C-8B65-04F8E033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>
            <a:extLst>
              <a:ext uri="{FF2B5EF4-FFF2-40B4-BE49-F238E27FC236}">
                <a16:creationId xmlns="" xmlns:a16="http://schemas.microsoft.com/office/drawing/2014/main" id="{81B3C61B-6FA5-4F35-A5F4-1998E54D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7A00B-6CC2-42D3-B505-4ED39FB3DF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966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9A31D9EA-0FB0-40C1-98CB-D8CA045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2B7-11A9-4F6B-AAC1-225E5D10C019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8D3CCEA6-595B-49E5-8182-C20760E9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ED4ECC92-7D19-47FA-92D7-DEDDE449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D9A9-05B1-4B35-9F07-DE67986013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815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CDC44FC4-9804-401F-85AF-FF1C87D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8D86A-B51F-4F77-B2D6-484DE30355F8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1CF9BFB4-9CD0-4162-A612-28D9FF05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E914150E-34FD-4367-B6A7-5A5A06F3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F247-9139-4D6E-A426-4FF5EBD7C6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835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DD70FE73-7E0B-4CE3-A6CB-F21FB65C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F05E8-1A20-4C2E-80A1-197224B4D84E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6FF8689E-715C-4957-B474-6B9F417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B652BF71-E5E8-44AB-A7FC-7C386124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BE729-B513-41D6-A25E-CE529A4E5C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72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36D729-9197-40DC-84BB-3EE2299227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41C7113-E630-43D9-A034-4C827234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EA36B56-AAC2-4ED7-BBB7-DD309C83F5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5E86F0DC-80D5-4B10-9D8C-C4144C002F4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759F-C31D-4B6F-8D9E-B0ACF48E8AF9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0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866D0-95E9-4B59-B319-4D0EC07DAC8C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7F7004-EC7D-47D0-B335-7AB322077C75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9FE-90DB-40EB-A175-6C6F326A56BB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BAE9-6832-4424-A433-F9E19CD7FB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94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C4AD-E70A-4AA6-9319-B3DE6B9D8A12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0080-1E11-4A0E-88F0-5EE5BF7487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475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DD833-8D97-4897-B716-94BAEE5E31B9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0468-379F-4C15-A796-546FB3EA6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19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463121D-49C1-4126-B785-B9811AC03375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9950-C1D1-42B4-8687-62FDA62969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44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B57BA-5D05-4FF4-BE26-A2A39572478C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07D3-1721-4973-A0EA-EF51C6FFC5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61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>
            <a:extLst>
              <a:ext uri="{FF2B5EF4-FFF2-40B4-BE49-F238E27FC236}">
                <a16:creationId xmlns="" xmlns:a16="http://schemas.microsoft.com/office/drawing/2014/main" id="{5744414D-668E-4C24-B3CE-ED60A18D4E58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Прямоугольник 23">
            <a:extLst>
              <a:ext uri="{FF2B5EF4-FFF2-40B4-BE49-F238E27FC236}">
                <a16:creationId xmlns="" xmlns:a16="http://schemas.microsoft.com/office/drawing/2014/main" id="{A96B0E04-44EF-42F1-A4FB-9A75BF2E3408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Прямоугольник 24">
            <a:extLst>
              <a:ext uri="{FF2B5EF4-FFF2-40B4-BE49-F238E27FC236}">
                <a16:creationId xmlns="" xmlns:a16="http://schemas.microsoft.com/office/drawing/2014/main" id="{716D18A7-BD4E-4D94-81B8-410606363E38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Прямоугольник 25">
            <a:extLst>
              <a:ext uri="{FF2B5EF4-FFF2-40B4-BE49-F238E27FC236}">
                <a16:creationId xmlns="" xmlns:a16="http://schemas.microsoft.com/office/drawing/2014/main" id="{D62FD649-EAB0-446F-BF26-2F3A923F2961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Прямоугольник 26">
            <a:extLst>
              <a:ext uri="{FF2B5EF4-FFF2-40B4-BE49-F238E27FC236}">
                <a16:creationId xmlns="" xmlns:a16="http://schemas.microsoft.com/office/drawing/2014/main" id="{1DA150FA-ACC7-40C6-86E2-43FE8E85BC78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29">
            <a:extLst>
              <a:ext uri="{FF2B5EF4-FFF2-40B4-BE49-F238E27FC236}">
                <a16:creationId xmlns="" xmlns:a16="http://schemas.microsoft.com/office/drawing/2014/main" id="{998163C9-460D-4D49-ADCA-1FCDEA939FDF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30">
            <a:extLst>
              <a:ext uri="{FF2B5EF4-FFF2-40B4-BE49-F238E27FC236}">
                <a16:creationId xmlns="" xmlns:a16="http://schemas.microsoft.com/office/drawing/2014/main" id="{C4047F0A-F46E-4075-B122-F6486F4C7ED3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="" xmlns:a16="http://schemas.microsoft.com/office/drawing/2014/main" id="{0AB8A110-CD78-4978-B25F-211AD2A777EE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Прямоугольник 9">
            <a:extLst>
              <a:ext uri="{FF2B5EF4-FFF2-40B4-BE49-F238E27FC236}">
                <a16:creationId xmlns="" xmlns:a16="http://schemas.microsoft.com/office/drawing/2014/main" id="{D51CBB35-A523-476A-9C12-5AADEFDDDF9D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Прямоугольник 10">
            <a:extLst>
              <a:ext uri="{FF2B5EF4-FFF2-40B4-BE49-F238E27FC236}">
                <a16:creationId xmlns="" xmlns:a16="http://schemas.microsoft.com/office/drawing/2014/main" id="{48E15E93-9866-4668-A816-7346D15A8623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Прямоугольник 18">
            <a:extLst>
              <a:ext uri="{FF2B5EF4-FFF2-40B4-BE49-F238E27FC236}">
                <a16:creationId xmlns="" xmlns:a16="http://schemas.microsoft.com/office/drawing/2014/main" id="{7C568E42-77B6-4262-803A-B0BFE38711D2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>
                <a16:creationId xmlns="" xmlns:a16="http://schemas.microsoft.com/office/drawing/2014/main" id="{A0CC1B33-CFCA-4157-BE74-9BD024D3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2CDD4-7826-423D-9A4D-62520F76A0B4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>
                <a16:creationId xmlns="" xmlns:a16="http://schemas.microsoft.com/office/drawing/2014/main" id="{A4D7222B-B086-4219-9B77-6E7643B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>
                <a16:creationId xmlns="" xmlns:a16="http://schemas.microsoft.com/office/drawing/2014/main" id="{70D91B0E-D0B1-42B6-9096-E67F215B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A1C28-DF0C-4BB8-835C-B78784E4B9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296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579A-0ED4-4090-877A-16CAB0D694B3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BA2B-2555-45DD-8344-D615CD673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358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B60EC-4865-456D-BB5E-AA458DC6FEC5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CD56-DC44-4852-8EB4-24C05449C6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355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640D-2B5F-40EC-B390-1B4FC278DFD7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534-6930-4664-9086-D91F7EF2D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5469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AD996-DD85-4A0E-BD33-4310FE7E69D2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4557-D834-46CF-A53A-A52FF3814A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42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28C9C-6B10-4DC4-9A52-C0FBF7E142DB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5D6A-F41B-4F09-BB61-62A682E62C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046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6B40F-2806-4F3B-BC83-21D630883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C897-160D-4253-B685-86D99F884FF8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3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06AF4A83-4E77-4BEB-8551-50049FB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673B-EB1C-4A87-A75D-6CDD3A66B77B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C74BBCF5-C357-4152-BE40-3CF52513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CFD64BC2-2398-45DB-80A5-9B5A9A1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1B472-13AB-4359-9D4F-61822A9B1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3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89A20651-ED52-48BB-A814-EA7DD418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AB48-1152-4702-957F-15FFB092ABEC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208D08F5-8145-4D83-AB21-73D63B7E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6F3AE9A8-60F2-4CB2-AAB4-90AB48ED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64F6-7B5D-44F9-84D0-4E750B9260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1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FD1BB864-85ED-4FB6-95A1-1965B39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6470-D181-4100-B383-A77286EF52D8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C34A05D8-BC4A-4983-8803-A7FC6F86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89A7119D-AF58-43A5-B5EC-61F0517E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88587-CFE2-4803-8BFE-0C62C7B32A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20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>
                <a16:creationId xmlns="" xmlns:a16="http://schemas.microsoft.com/office/drawing/2014/main" id="{F395B550-EAB0-481C-BD7D-2ECA377E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E19EF2-12B7-4311-9F30-99B282BCED36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>
                <a16:creationId xmlns="" xmlns:a16="http://schemas.microsoft.com/office/drawing/2014/main" id="{3E05ECBF-6F82-491A-A9C7-222D458E1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D9E7B6-31A6-4F22-92A7-A23EE07D467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>
                <a16:creationId xmlns="" xmlns:a16="http://schemas.microsoft.com/office/drawing/2014/main" id="{575A2573-60AA-43CB-A9F1-517530A1C9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0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8493F6D-5039-48CB-891A-2E4075C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DDB0F-A198-4FD5-A5DB-9006A95A84CC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84FA9A6-28B8-4AB2-9696-96D3FC12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3B9B93-B91D-4997-9237-0C04C4FB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A224-5113-410C-9768-F443A01F46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95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="" xmlns:a16="http://schemas.microsoft.com/office/drawing/2014/main" id="{9EA2566D-2C9A-4720-8561-A3E60417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61103-EC9F-49D4-8B3C-9E506D00C1AC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9B56CB-EE33-433D-AF7C-6EFD1C65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>
            <a:extLst>
              <a:ext uri="{FF2B5EF4-FFF2-40B4-BE49-F238E27FC236}">
                <a16:creationId xmlns="" xmlns:a16="http://schemas.microsoft.com/office/drawing/2014/main" id="{0901C574-6E4F-4D87-9296-930A8758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744E-5042-417C-ADE1-93F28D1916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03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7E59BC77-B094-4E0B-B529-27A0CE1CE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25B9-33CD-4CB5-8016-2C9D64D14FBB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7C0C2FF0-BDCE-44D9-936C-65F33B29F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29246451-D09D-4AE8-AF6C-75C339C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92A75-28AA-407B-B95E-005113835B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8">
            <a:extLst>
              <a:ext uri="{FF2B5EF4-FFF2-40B4-BE49-F238E27FC236}">
                <a16:creationId xmlns="" xmlns:a16="http://schemas.microsoft.com/office/drawing/2014/main" id="{652F90D4-B891-46E4-BFC3-66A1745233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29">
            <a:extLst>
              <a:ext uri="{FF2B5EF4-FFF2-40B4-BE49-F238E27FC236}">
                <a16:creationId xmlns="" xmlns:a16="http://schemas.microsoft.com/office/drawing/2014/main" id="{64FE9FD5-2AEC-49EC-9219-51D2968BAD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9" name="Дата 4">
            <a:extLst>
              <a:ext uri="{FF2B5EF4-FFF2-40B4-BE49-F238E27FC236}">
                <a16:creationId xmlns="" xmlns:a16="http://schemas.microsoft.com/office/drawing/2014/main" id="{AE5D2E6F-A9DA-45E7-8D0E-08C84C46A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DF630A2-D31B-406F-AADB-BA09C4470240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20" name="Нижний колонтитул 5">
            <a:extLst>
              <a:ext uri="{FF2B5EF4-FFF2-40B4-BE49-F238E27FC236}">
                <a16:creationId xmlns="" xmlns:a16="http://schemas.microsoft.com/office/drawing/2014/main" id="{491A9EF9-780E-4AE2-8BA4-21E9A36F0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>
            <a:extLst>
              <a:ext uri="{FF2B5EF4-FFF2-40B4-BE49-F238E27FC236}">
                <a16:creationId xmlns="" xmlns:a16="http://schemas.microsoft.com/office/drawing/2014/main" id="{147B479F-AC43-4E89-B391-D7C1C75D9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Arial" panose="020B0604020202020204" pitchFamily="34" charset="0"/>
              </a:defRPr>
            </a:lvl1pPr>
          </a:lstStyle>
          <a:p>
            <a:fld id="{76A776C8-C6B8-4FB9-A481-4C84D003EF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DD28C958-0A1E-4DA0-9381-9C274668ACC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4EEDD87-B368-46C1-B412-3C178D5240FD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FC4353C6-7DF8-4191-BAB8-694DC92AA363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AA3BEE7D-7D9E-406C-8489-0FFC8B77C657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2A0BA088-D5A5-4D7D-B64F-9A3EBC070A8F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5D06C7D2-78E5-48F2-80A3-6692B06B81C6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19552A3A-4914-44A7-87A9-28B0F117B5C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5C8AA6D6-8A62-465A-BD5F-1DD1B303C3D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4A9BBAB-E211-4AD0-87CE-DB60D01F635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49BA0D7-0F8B-4567-86DC-03BDF590135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3680D000-2376-4E3A-B545-4D49FECB37E4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F2EA2329-5E09-49FD-BDC9-6538BF96BFE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593AB6A6-4625-487E-98CC-F2493C48B4FC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63" name="Заголовок 21">
            <a:extLst>
              <a:ext uri="{FF2B5EF4-FFF2-40B4-BE49-F238E27FC236}">
                <a16:creationId xmlns="" xmlns:a16="http://schemas.microsoft.com/office/drawing/2014/main" id="{8C3CD0A2-E29D-41BE-A978-1E6A45CE1C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>
            <a:extLst>
              <a:ext uri="{FF2B5EF4-FFF2-40B4-BE49-F238E27FC236}">
                <a16:creationId xmlns="" xmlns:a16="http://schemas.microsoft.com/office/drawing/2014/main" id="{570D6665-9825-4AF0-B62A-FDAE507B9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D9002DA6-A5AA-4897-99A8-17ACFDFD5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39C47F3A-C44A-439C-BEB0-B715AA9D268C}" type="datetime1">
              <a:rPr lang="ru-RU"/>
              <a:pPr>
                <a:defRPr/>
              </a:pPr>
              <a:t>19.01.2021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C3AFCE2-EAD6-4153-8C8A-6691836C5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8D3A7117-95BE-4AC6-9853-9EAE48E6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fld id="{1FD701EE-C3D2-4E5C-B37E-8A6A4A9361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09" r:id="rId1"/>
    <p:sldLayoutId id="2147488092" r:id="rId2"/>
    <p:sldLayoutId id="2147488093" r:id="rId3"/>
    <p:sldLayoutId id="2147488094" r:id="rId4"/>
    <p:sldLayoutId id="2147488110" r:id="rId5"/>
    <p:sldLayoutId id="2147488111" r:id="rId6"/>
    <p:sldLayoutId id="2147488095" r:id="rId7"/>
    <p:sldLayoutId id="2147488096" r:id="rId8"/>
    <p:sldLayoutId id="2147488097" r:id="rId9"/>
    <p:sldLayoutId id="2147488098" r:id="rId10"/>
    <p:sldLayoutId id="2147488099" r:id="rId11"/>
    <p:sldLayoutId id="21474881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13F10A6D-5462-4E49-8C4B-EA8AEF9B40DB}" type="datetime1">
              <a:rPr lang="ru-RU">
                <a:solidFill>
                  <a:srgbClr val="438086"/>
                </a:solidFill>
              </a:rPr>
              <a:pPr>
                <a:defRPr/>
              </a:pPr>
              <a:t>19.01.2021</a:t>
            </a:fld>
            <a:endParaRPr lang="ru-RU" dirty="0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303BF9D1-6239-4C7C-9889-C33D04DFA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7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4" r:id="rId1"/>
    <p:sldLayoutId id="2147488115" r:id="rId2"/>
    <p:sldLayoutId id="2147488116" r:id="rId3"/>
    <p:sldLayoutId id="2147488117" r:id="rId4"/>
    <p:sldLayoutId id="2147488118" r:id="rId5"/>
    <p:sldLayoutId id="2147488119" r:id="rId6"/>
    <p:sldLayoutId id="2147488120" r:id="rId7"/>
    <p:sldLayoutId id="2147488121" r:id="rId8"/>
    <p:sldLayoutId id="2147488122" r:id="rId9"/>
    <p:sldLayoutId id="2147488123" r:id="rId10"/>
    <p:sldLayoutId id="2147488124" r:id="rId11"/>
    <p:sldLayoutId id="21474881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3.xml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chart" Target="../charts/chart4.xml"/><Relationship Id="rId1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Microsoft_Excel_97-2003_Worksheet1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6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9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9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93.png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9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9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>
            <a:extLst>
              <a:ext uri="{FF2B5EF4-FFF2-40B4-BE49-F238E27FC236}">
                <a16:creationId xmlns="" xmlns:a16="http://schemas.microsoft.com/office/drawing/2014/main" id="{7AEF6311-BAE7-4C1A-AEE5-D6311FFB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" y="449826"/>
            <a:ext cx="9001000" cy="640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>
            <a:extLst>
              <a:ext uri="{FF2B5EF4-FFF2-40B4-BE49-F238E27FC236}">
                <a16:creationId xmlns="" xmlns:a16="http://schemas.microsoft.com/office/drawing/2014/main" id="{9980F40A-A658-4AE7-8679-7EBEA774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81" y="2132856"/>
            <a:ext cx="608790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3366"/>
                </a:solidFill>
              </a:rPr>
              <a:t>О бюджете </a:t>
            </a:r>
            <a:r>
              <a:rPr lang="ru-RU" altLang="ru-RU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3366"/>
                </a:solidFill>
              </a:rPr>
              <a:t>Пермского муниципального района на 2021 год и на плановый период </a:t>
            </a:r>
            <a:r>
              <a:rPr lang="ru-RU" altLang="ru-RU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3366"/>
                </a:solidFill>
              </a:rPr>
              <a:t>2022-2023 </a:t>
            </a:r>
            <a:r>
              <a:rPr lang="ru-RU" altLang="ru-RU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3366"/>
                </a:solidFill>
              </a:rPr>
              <a:t>годов</a:t>
            </a:r>
          </a:p>
        </p:txBody>
      </p:sp>
      <p:sp>
        <p:nvSpPr>
          <p:cNvPr id="13316" name="Номер слайда 2">
            <a:extLst>
              <a:ext uri="{FF2B5EF4-FFF2-40B4-BE49-F238E27FC236}">
                <a16:creationId xmlns="" xmlns:a16="http://schemas.microsoft.com/office/drawing/2014/main" id="{0768306F-CA95-4A0A-8524-0AE11B43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96761B-DF3E-44D2-B190-48E0F71F7538}" type="slidenum">
              <a:rPr lang="ru-RU" altLang="ru-RU" sz="1800">
                <a:solidFill>
                  <a:srgbClr val="FFFFFF"/>
                </a:solidFill>
              </a:rPr>
              <a:pPr/>
              <a:t>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" name="Прямоугольник с одним скругленным углом 2">
            <a:extLst>
              <a:ext uri="{FF2B5EF4-FFF2-40B4-BE49-F238E27FC236}">
                <a16:creationId xmlns="" xmlns:a16="http://schemas.microsoft.com/office/drawing/2014/main" id="{58FC4586-7AD2-44BF-9B9B-126CD616DFE7}"/>
              </a:ext>
            </a:extLst>
          </p:cNvPr>
          <p:cNvSpPr/>
          <p:nvPr/>
        </p:nvSpPr>
        <p:spPr>
          <a:xfrm>
            <a:off x="251520" y="5489339"/>
            <a:ext cx="3584575" cy="1233488"/>
          </a:xfrm>
          <a:prstGeom prst="round1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8" name="TextBox 4">
            <a:extLst>
              <a:ext uri="{FF2B5EF4-FFF2-40B4-BE49-F238E27FC236}">
                <a16:creationId xmlns="" xmlns:a16="http://schemas.microsoft.com/office/drawing/2014/main" id="{08326B9D-083E-46C3-A8D1-44336229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479003"/>
            <a:ext cx="31845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</a:rPr>
              <a:t>Докладчик: Заместитель главы администрации Пермского муниципального района по экономическому развитию </a:t>
            </a:r>
          </a:p>
          <a:p>
            <a:pPr eaLnBrk="1" hangingPunct="1"/>
            <a:r>
              <a:rPr lang="ru-RU" altLang="ru-RU" sz="1400" b="1" dirty="0">
                <a:solidFill>
                  <a:srgbClr val="002060"/>
                </a:solidFill>
              </a:rPr>
              <a:t>Гладких Татьяна Николаевна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8">
            <a:extLst>
              <a:ext uri="{FF2B5EF4-FFF2-40B4-BE49-F238E27FC236}">
                <a16:creationId xmlns="" xmlns:a16="http://schemas.microsoft.com/office/drawing/2014/main" id="{14361265-BD60-45D2-9FF8-DE20C0E2F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7050"/>
            <a:ext cx="8713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Краткая характеристика бюджета Пермского муниципального района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42DCFAC-A19C-4837-9520-930F4FC6093E}"/>
              </a:ext>
            </a:extLst>
          </p:cNvPr>
          <p:cNvSpPr/>
          <p:nvPr/>
        </p:nvSpPr>
        <p:spPr>
          <a:xfrm>
            <a:off x="5724525" y="1649413"/>
            <a:ext cx="503238" cy="43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="" xmlns:a16="http://schemas.microsoft.com/office/drawing/2014/main" id="{15B1FAB8-3EA4-4518-A790-BA1E203EB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442294"/>
              </p:ext>
            </p:extLst>
          </p:nvPr>
        </p:nvGraphicFramePr>
        <p:xfrm>
          <a:off x="2555875" y="1196975"/>
          <a:ext cx="6307138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2315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план </a:t>
                      </a: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4 650,9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4 479,8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5 116,9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4 521,1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25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(млн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руб.)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4 838,0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4 604,1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5 116,9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4 521,1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0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Дефицит (-)/</a:t>
                      </a:r>
                    </a:p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- 187,1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- 124,3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50" marR="91450" marT="45706" marB="4570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40" name="Номер слайда 1">
            <a:extLst>
              <a:ext uri="{FF2B5EF4-FFF2-40B4-BE49-F238E27FC236}">
                <a16:creationId xmlns="" xmlns:a16="http://schemas.microsoft.com/office/drawing/2014/main" id="{E2606B57-40F0-4EE4-8B4D-D108E0C0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86738" y="160338"/>
            <a:ext cx="762000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F565FA-EBBA-4CEC-A058-EE502B0B00B6}" type="slidenum">
              <a:rPr lang="ru-RU" altLang="ru-RU" sz="1800">
                <a:solidFill>
                  <a:srgbClr val="FFFFFF"/>
                </a:solidFill>
              </a:rPr>
              <a:pPr/>
              <a:t>10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BA592733-0FAC-4D7A-AD70-A54A6C344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11173"/>
              </p:ext>
            </p:extLst>
          </p:nvPr>
        </p:nvGraphicFramePr>
        <p:xfrm>
          <a:off x="395288" y="3356993"/>
          <a:ext cx="8467725" cy="170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86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Основные параметры в расчете на душу населения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уточненный план </a:t>
                      </a: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3136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Доходы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40,120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38,111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42,930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37,408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703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(тыс. руб. на человека)</a:t>
                      </a: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41,735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39,168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42,930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37,408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4" marR="91454" marT="45721" marB="4572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B742741-05E8-45A0-8E33-7F2D405C7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86161"/>
              </p:ext>
            </p:extLst>
          </p:nvPr>
        </p:nvGraphicFramePr>
        <p:xfrm>
          <a:off x="376197" y="5085184"/>
          <a:ext cx="8424862" cy="101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7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45" marB="45745">
                    <a:solidFill>
                      <a:srgbClr val="9933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(в среднегодовом исчислении), тыс. чел.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115,923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117,546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119,191</a:t>
                      </a:r>
                    </a:p>
                  </a:txBody>
                  <a:tcPr marL="91450" marR="91450"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120,860</a:t>
                      </a:r>
                    </a:p>
                  </a:txBody>
                  <a:tcPr marL="91450" marR="91450" marT="45745" marB="4574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87" name="Picture 84">
            <a:extLst>
              <a:ext uri="{FF2B5EF4-FFF2-40B4-BE49-F238E27FC236}">
                <a16:creationId xmlns="" xmlns:a16="http://schemas.microsoft.com/office/drawing/2014/main" id="{E0E1BD7A-9E39-4DE1-852B-04B048D9A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1287"/>
            <a:ext cx="20780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5">
            <a:extLst>
              <a:ext uri="{FF2B5EF4-FFF2-40B4-BE49-F238E27FC236}">
                <a16:creationId xmlns="" xmlns:a16="http://schemas.microsoft.com/office/drawing/2014/main" id="{231D1FB6-A7D8-45E3-B501-49413DAD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975" y="16240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3555" name="TextBox 2">
            <a:extLst>
              <a:ext uri="{FF2B5EF4-FFF2-40B4-BE49-F238E27FC236}">
                <a16:creationId xmlns="" xmlns:a16="http://schemas.microsoft.com/office/drawing/2014/main" id="{DA48108E-748E-40B3-843B-E925A09A2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541338"/>
            <a:ext cx="6531644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доходов в бюджет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района </a:t>
            </a:r>
          </a:p>
          <a:p>
            <a:pPr algn="ctr" eaLnBrk="1" hangingPunct="1"/>
            <a:r>
              <a:rPr lang="ru-RU" altLang="ru-RU" sz="2400" b="1" dirty="0"/>
              <a:t>на 2020-202</a:t>
            </a:r>
            <a:r>
              <a:rPr lang="en-US" altLang="ru-RU" sz="2400" b="1" dirty="0"/>
              <a:t>3</a:t>
            </a:r>
            <a:r>
              <a:rPr lang="ru-RU" altLang="ru-RU" sz="2400" b="1" dirty="0"/>
              <a:t>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0">
            <a:extLst>
              <a:ext uri="{FF2B5EF4-FFF2-40B4-BE49-F238E27FC236}">
                <a16:creationId xmlns="" xmlns:a16="http://schemas.microsoft.com/office/drawing/2014/main" id="{C245C0FF-52D4-4376-9C5A-B5351F4D2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970484"/>
              </p:ext>
            </p:extLst>
          </p:nvPr>
        </p:nvGraphicFramePr>
        <p:xfrm>
          <a:off x="395288" y="1844675"/>
          <a:ext cx="8569325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7" name="Номер слайда 2">
            <a:extLst>
              <a:ext uri="{FF2B5EF4-FFF2-40B4-BE49-F238E27FC236}">
                <a16:creationId xmlns="" xmlns:a16="http://schemas.microsoft.com/office/drawing/2014/main" id="{1A362C87-3C06-4849-9624-D2350951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B700689-FDC5-45E6-8753-3C620BCF2990}" type="slidenum">
              <a:rPr lang="ru-RU" altLang="ru-RU" sz="1800">
                <a:solidFill>
                  <a:srgbClr val="FFFFFF"/>
                </a:solidFill>
              </a:rPr>
              <a:pPr/>
              <a:t>11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FD8FCE8-68D6-4725-A405-A30DA4E3B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6" y="476672"/>
            <a:ext cx="2094931" cy="151216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="" xmlns:a16="http://schemas.microsoft.com/office/drawing/2014/main" id="{969FE949-3A13-418B-8A9D-BAA02FE15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9792" y="476672"/>
            <a:ext cx="6266408" cy="1296144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годы</a:t>
            </a: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1C994812-17B7-4E36-B67E-230F9117B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358861"/>
              </p:ext>
            </p:extLst>
          </p:nvPr>
        </p:nvGraphicFramePr>
        <p:xfrm>
          <a:off x="161924" y="2027298"/>
          <a:ext cx="8982076" cy="485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0">
            <a:extLst>
              <a:ext uri="{FF2B5EF4-FFF2-40B4-BE49-F238E27FC236}">
                <a16:creationId xmlns="" xmlns:a16="http://schemas.microsoft.com/office/drawing/2014/main" id="{A954B466-6BE8-415D-99C9-DCFCE119A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94" y="2132856"/>
            <a:ext cx="10096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Georgia"/>
                <a:cs typeface="+mn-cs"/>
              </a:rPr>
              <a:t>млн руб.</a:t>
            </a:r>
          </a:p>
        </p:txBody>
      </p:sp>
      <p:sp>
        <p:nvSpPr>
          <p:cNvPr id="24581" name="Номер слайда 2">
            <a:extLst>
              <a:ext uri="{FF2B5EF4-FFF2-40B4-BE49-F238E27FC236}">
                <a16:creationId xmlns="" xmlns:a16="http://schemas.microsoft.com/office/drawing/2014/main" id="{38535885-4F79-4936-A9E9-ECD6ACBF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3B01DC3-CF41-4B1B-A92F-89C393ADD745}" type="slidenum">
              <a:rPr lang="ru-RU" altLang="ru-RU" sz="1800">
                <a:solidFill>
                  <a:srgbClr val="FFFFFF"/>
                </a:solidFill>
              </a:rPr>
              <a:pPr/>
              <a:t>12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="" xmlns:a16="http://schemas.microsoft.com/office/drawing/2014/main" id="{6E757F3B-2966-46D9-8493-A2D8F80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455580" cy="163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1" descr="C:\Users\feu21-03\Documents\Работа\Презентации\рисунки для презентации к проекту бюджета\depositphotos_12278746-stock-photo-percentage-problems.jpg">
            <a:extLst>
              <a:ext uri="{FF2B5EF4-FFF2-40B4-BE49-F238E27FC236}">
                <a16:creationId xmlns="" xmlns:a16="http://schemas.microsoft.com/office/drawing/2014/main" id="{F809A71C-564B-4DB3-887D-70F5FF27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530225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="" xmlns:a16="http://schemas.microsoft.com/office/drawing/2014/main" id="{93DAED97-5A38-483E-85A2-8576764D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5736" y="692696"/>
            <a:ext cx="5978525" cy="10795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</a:t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годы, %</a:t>
            </a:r>
          </a:p>
        </p:txBody>
      </p:sp>
      <p:graphicFrame>
        <p:nvGraphicFramePr>
          <p:cNvPr id="25604" name="Объект 4">
            <a:extLst>
              <a:ext uri="{FF2B5EF4-FFF2-40B4-BE49-F238E27FC236}">
                <a16:creationId xmlns="" xmlns:a16="http://schemas.microsoft.com/office/drawing/2014/main" id="{64E53099-08D3-41CB-9B75-65BE789412E4}"/>
              </a:ext>
            </a:extLst>
          </p:cNvPr>
          <p:cNvGraphicFramePr>
            <a:graphicFrameLocks/>
          </p:cNvGraphicFramePr>
          <p:nvPr/>
        </p:nvGraphicFramePr>
        <p:xfrm>
          <a:off x="6156325" y="2276475"/>
          <a:ext cx="2838450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6" r:id="rId4" imgW="2840982" imgH="1969179" progId="Excel.Chart.8">
                  <p:embed/>
                </p:oleObj>
              </mc:Choice>
              <mc:Fallback>
                <p:oleObj r:id="rId4" imgW="2840982" imgH="196917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76475"/>
                        <a:ext cx="2838450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602B1011-F13C-42BE-9602-6366CFDE14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222155"/>
              </p:ext>
            </p:extLst>
          </p:nvPr>
        </p:nvGraphicFramePr>
        <p:xfrm>
          <a:off x="2987824" y="2708920"/>
          <a:ext cx="3313112" cy="280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606" name="Объект 4">
            <a:extLst>
              <a:ext uri="{FF2B5EF4-FFF2-40B4-BE49-F238E27FC236}">
                <a16:creationId xmlns="" xmlns:a16="http://schemas.microsoft.com/office/drawing/2014/main" id="{57CBD681-F405-458B-BEDF-4F0CDC166713}"/>
              </a:ext>
            </a:extLst>
          </p:cNvPr>
          <p:cNvGraphicFramePr>
            <a:graphicFrameLocks/>
          </p:cNvGraphicFramePr>
          <p:nvPr/>
        </p:nvGraphicFramePr>
        <p:xfrm>
          <a:off x="323850" y="4581525"/>
          <a:ext cx="3125788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7" r:id="rId7" imgW="3121423" imgH="1975275" progId="Excel.Chart.8">
                  <p:embed/>
                </p:oleObj>
              </mc:Choice>
              <mc:Fallback>
                <p:oleObj r:id="rId7" imgW="3121423" imgH="1975275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581525"/>
                        <a:ext cx="3125788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="" xmlns:a16="http://schemas.microsoft.com/office/drawing/2014/main" id="{58C4AA33-E473-4A99-87CC-CD1576F96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596269"/>
              </p:ext>
            </p:extLst>
          </p:nvPr>
        </p:nvGraphicFramePr>
        <p:xfrm>
          <a:off x="6011863" y="4652963"/>
          <a:ext cx="3024187" cy="20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608" name="Объект 4">
            <a:extLst>
              <a:ext uri="{FF2B5EF4-FFF2-40B4-BE49-F238E27FC236}">
                <a16:creationId xmlns="" xmlns:a16="http://schemas.microsoft.com/office/drawing/2014/main" id="{E27520AE-4A05-4558-A36E-D60164EFDD69}"/>
              </a:ext>
            </a:extLst>
          </p:cNvPr>
          <p:cNvGraphicFramePr>
            <a:graphicFrameLocks/>
          </p:cNvGraphicFramePr>
          <p:nvPr/>
        </p:nvGraphicFramePr>
        <p:xfrm>
          <a:off x="5961063" y="2082800"/>
          <a:ext cx="3125787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8" r:id="rId10" imgW="3127519" imgH="2115495" progId="Excel.Chart.8">
                  <p:embed/>
                </p:oleObj>
              </mc:Choice>
              <mc:Fallback>
                <p:oleObj r:id="rId10" imgW="3127519" imgH="2115495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2082800"/>
                        <a:ext cx="3125787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9" name="Объект 4">
            <a:extLst>
              <a:ext uri="{FF2B5EF4-FFF2-40B4-BE49-F238E27FC236}">
                <a16:creationId xmlns="" xmlns:a16="http://schemas.microsoft.com/office/drawing/2014/main" id="{9EB1FCD3-BEFB-4377-8C34-E88BA7C826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633268"/>
              </p:ext>
            </p:extLst>
          </p:nvPr>
        </p:nvGraphicFramePr>
        <p:xfrm>
          <a:off x="340519" y="1988840"/>
          <a:ext cx="2989262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9" r:id="rId12" imgW="2987299" imgH="2267909" progId="Excel.Chart.8">
                  <p:embed/>
                </p:oleObj>
              </mc:Choice>
              <mc:Fallback>
                <p:oleObj r:id="rId12" imgW="2987299" imgH="2267909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9" y="1988840"/>
                        <a:ext cx="2989262" cy="227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4">
            <a:extLst>
              <a:ext uri="{FF2B5EF4-FFF2-40B4-BE49-F238E27FC236}">
                <a16:creationId xmlns="" xmlns:a16="http://schemas.microsoft.com/office/drawing/2014/main" id="{1E1D85A1-B5FB-4A50-A824-73817826D1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891969"/>
              </p:ext>
            </p:extLst>
          </p:nvPr>
        </p:nvGraphicFramePr>
        <p:xfrm>
          <a:off x="179388" y="4724400"/>
          <a:ext cx="3025775" cy="20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5611" name="Номер слайда 2">
            <a:extLst>
              <a:ext uri="{FF2B5EF4-FFF2-40B4-BE49-F238E27FC236}">
                <a16:creationId xmlns="" xmlns:a16="http://schemas.microsoft.com/office/drawing/2014/main" id="{10277B51-31A7-415F-B361-6DC26C9C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63BE0E5-DEFA-4D08-8A10-7203CC753648}" type="slidenum">
              <a:rPr lang="ru-RU" altLang="ru-RU" sz="1800">
                <a:solidFill>
                  <a:srgbClr val="FFFFFF"/>
                </a:solidFill>
              </a:rPr>
              <a:pPr/>
              <a:t>13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A41CD013-1F93-4C11-BCF1-4BFBC891C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2350" cy="719138"/>
          </a:xfrm>
        </p:spPr>
        <p:txBody>
          <a:bodyPr/>
          <a:lstStyle/>
          <a:p>
            <a:pPr algn="ctr" eaLnBrk="1" hangingPunct="1"/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</a:t>
            </a:r>
            <a:b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Пермского муниципального района на 2021 год, %</a:t>
            </a:r>
          </a:p>
        </p:txBody>
      </p:sp>
      <p:sp>
        <p:nvSpPr>
          <p:cNvPr id="26627" name="Номер слайда 1">
            <a:extLst>
              <a:ext uri="{FF2B5EF4-FFF2-40B4-BE49-F238E27FC236}">
                <a16:creationId xmlns="" xmlns:a16="http://schemas.microsoft.com/office/drawing/2014/main" id="{D3641539-1304-400F-8B63-5B63A5EC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1A351FA-665A-4697-A4B5-B7EA8F69942D}" type="slidenum">
              <a:rPr lang="ru-RU" altLang="ru-RU" sz="1800">
                <a:solidFill>
                  <a:srgbClr val="FFFFFF"/>
                </a:solidFill>
              </a:rPr>
              <a:pPr/>
              <a:t>14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D2353292-5782-4704-8E03-53363FB646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441965"/>
              </p:ext>
            </p:extLst>
          </p:nvPr>
        </p:nvGraphicFramePr>
        <p:xfrm>
          <a:off x="107950" y="1268413"/>
          <a:ext cx="8928100" cy="540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B58A30BD-6534-4B18-ABA0-1D5B5B7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95813"/>
            <a:ext cx="3810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5">
            <a:extLst>
              <a:ext uri="{FF2B5EF4-FFF2-40B4-BE49-F238E27FC236}">
                <a16:creationId xmlns="" xmlns:a16="http://schemas.microsoft.com/office/drawing/2014/main" id="{25F9F44E-0642-4511-81FB-F538B7BA2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527175"/>
            <a:ext cx="170656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пред. году</a:t>
            </a:r>
          </a:p>
        </p:txBody>
      </p:sp>
      <p:sp>
        <p:nvSpPr>
          <p:cNvPr id="27652" name="TextBox 2">
            <a:extLst>
              <a:ext uri="{FF2B5EF4-FFF2-40B4-BE49-F238E27FC236}">
                <a16:creationId xmlns="" xmlns:a16="http://schemas.microsoft.com/office/drawing/2014/main" id="{DDBB5010-4DF5-4621-896B-4593B920A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562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/>
              <a:t>Динамика поступления налоговых доходов на 2020-2023 годы  </a:t>
            </a:r>
          </a:p>
          <a:p>
            <a:pPr algn="ctr" eaLnBrk="1" hangingPunct="1"/>
            <a:r>
              <a:rPr lang="ru-RU" altLang="ru-RU" sz="2000" b="1" dirty="0"/>
              <a:t>(с учетом доп. норматива по НДФЛ взамен дотации), млн руб.</a:t>
            </a:r>
            <a:endParaRPr lang="ru-RU" altLang="ru-RU" sz="20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F9DFC40F-8BE4-4B34-9877-B87B9A33A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62514"/>
              </p:ext>
            </p:extLst>
          </p:nvPr>
        </p:nvGraphicFramePr>
        <p:xfrm>
          <a:off x="395288" y="1635125"/>
          <a:ext cx="8570912" cy="50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654" name="Номер слайда 2">
            <a:extLst>
              <a:ext uri="{FF2B5EF4-FFF2-40B4-BE49-F238E27FC236}">
                <a16:creationId xmlns="" xmlns:a16="http://schemas.microsoft.com/office/drawing/2014/main" id="{B40363E1-D9D0-4CA4-B8F4-B5976F1D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4FABC18-05D3-419A-B60F-1E9157A74A11}" type="slidenum">
              <a:rPr lang="ru-RU" altLang="ru-RU" sz="1800">
                <a:solidFill>
                  <a:srgbClr val="FFFFFF"/>
                </a:solidFill>
              </a:rPr>
              <a:pPr/>
              <a:t>15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5">
            <a:extLst>
              <a:ext uri="{FF2B5EF4-FFF2-40B4-BE49-F238E27FC236}">
                <a16:creationId xmlns="" xmlns:a16="http://schemas.microsoft.com/office/drawing/2014/main" id="{403316AB-CE99-49F5-BE9A-A1156265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131827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="" xmlns:a16="http://schemas.microsoft.com/office/drawing/2014/main" id="{C439051D-3C92-4FCE-9F3F-E61665B6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590849"/>
            <a:ext cx="6318473" cy="148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300" b="1" dirty="0"/>
              <a:t>Динамика поступления налога на доходы физических лиц на 2020-2023 годы (с учетом доп. норматива по НДФЛ взамен дотации), млн руб.</a:t>
            </a:r>
            <a:endParaRPr lang="ru-RU" altLang="ru-RU" sz="23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77372E2-09D5-41BF-94F8-8AB0CD587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068411"/>
              </p:ext>
            </p:extLst>
          </p:nvPr>
        </p:nvGraphicFramePr>
        <p:xfrm>
          <a:off x="321221" y="1679600"/>
          <a:ext cx="8570913" cy="4931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7" name="Номер слайда 3">
            <a:extLst>
              <a:ext uri="{FF2B5EF4-FFF2-40B4-BE49-F238E27FC236}">
                <a16:creationId xmlns="" xmlns:a16="http://schemas.microsoft.com/office/drawing/2014/main" id="{C5441048-770E-43FB-80AA-542D8F5A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6CD5F2A-63D5-4AF2-AB65-4EC65ABBBC01}" type="slidenum">
              <a:rPr lang="ru-RU" altLang="ru-RU" sz="1800">
                <a:solidFill>
                  <a:srgbClr val="FFFFFF"/>
                </a:solidFill>
              </a:rPr>
              <a:pPr/>
              <a:t>16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8687" name="Picture 15">
            <a:extLst>
              <a:ext uri="{FF2B5EF4-FFF2-40B4-BE49-F238E27FC236}">
                <a16:creationId xmlns="" xmlns:a16="http://schemas.microsoft.com/office/drawing/2014/main" id="{32399782-8553-480B-8B54-87D7E1D2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5" y="590849"/>
            <a:ext cx="2042138" cy="133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tlant-pravo.ru/upload/medialibrary/31b/toplivo_akciz.jpg">
            <a:extLst>
              <a:ext uri="{FF2B5EF4-FFF2-40B4-BE49-F238E27FC236}">
                <a16:creationId xmlns="" xmlns:a16="http://schemas.microsoft.com/office/drawing/2014/main" id="{11401612-FD17-476B-A776-10E28CD6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4175"/>
            <a:ext cx="30575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>
            <a:extLst>
              <a:ext uri="{FF2B5EF4-FFF2-40B4-BE49-F238E27FC236}">
                <a16:creationId xmlns="" xmlns:a16="http://schemas.microsoft.com/office/drawing/2014/main" id="{36A3C79D-3E7A-49AA-BF53-7E1FB2543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060575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29700" name="TextBox 2">
            <a:extLst>
              <a:ext uri="{FF2B5EF4-FFF2-40B4-BE49-F238E27FC236}">
                <a16:creationId xmlns="" xmlns:a16="http://schemas.microsoft.com/office/drawing/2014/main" id="{7A641FE6-99BA-44A4-973E-362C4E450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412750"/>
            <a:ext cx="603091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Динамика поступления акцизов на нефтепродукты </a:t>
            </a:r>
          </a:p>
          <a:p>
            <a:pPr algn="ctr" eaLnBrk="1" hangingPunct="1"/>
            <a:r>
              <a:rPr lang="ru-RU" altLang="ru-RU" sz="2400" b="1"/>
              <a:t>на 2020-2023 годы, млн руб.</a:t>
            </a:r>
            <a:endParaRPr lang="ru-RU" altLang="ru-RU" sz="2400" b="1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033F961-8FF8-4D38-9E40-64095958D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653847"/>
              </p:ext>
            </p:extLst>
          </p:nvPr>
        </p:nvGraphicFramePr>
        <p:xfrm>
          <a:off x="179388" y="1844675"/>
          <a:ext cx="8569325" cy="489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702" name="Номер слайда 2">
            <a:extLst>
              <a:ext uri="{FF2B5EF4-FFF2-40B4-BE49-F238E27FC236}">
                <a16:creationId xmlns="" xmlns:a16="http://schemas.microsoft.com/office/drawing/2014/main" id="{6A4BD0BD-6BD8-4384-B723-D177D399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BD4A0E7-9730-48C5-84B8-C755B9CC63D7}" type="slidenum">
              <a:rPr lang="ru-RU" altLang="ru-RU" sz="1800">
                <a:solidFill>
                  <a:srgbClr val="FFFFFF"/>
                </a:solidFill>
              </a:rPr>
              <a:pPr/>
              <a:t>17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="" xmlns:a16="http://schemas.microsoft.com/office/drawing/2014/main" id="{FC2D0158-8858-42C4-9385-F5341AE7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2" y="431033"/>
            <a:ext cx="1706562" cy="17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5">
            <a:extLst>
              <a:ext uri="{FF2B5EF4-FFF2-40B4-BE49-F238E27FC236}">
                <a16:creationId xmlns="" xmlns:a16="http://schemas.microsoft.com/office/drawing/2014/main" id="{4C705171-B917-48FF-B5BE-748C9BE22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420888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 dirty="0">
                <a:cs typeface="Times New Roman" panose="02020603050405020304" pitchFamily="18" charset="0"/>
              </a:rPr>
              <a:t>в % к пред. году</a:t>
            </a: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A5AE548A-143D-4DFD-AE1C-F5C84F911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613570"/>
              </p:ext>
            </p:extLst>
          </p:nvPr>
        </p:nvGraphicFramePr>
        <p:xfrm>
          <a:off x="133152" y="2420888"/>
          <a:ext cx="8934896" cy="3937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25" name="TextBox 2">
            <a:extLst>
              <a:ext uri="{FF2B5EF4-FFF2-40B4-BE49-F238E27FC236}">
                <a16:creationId xmlns="" xmlns:a16="http://schemas.microsoft.com/office/drawing/2014/main" id="{4A88E302-CE9E-4373-8FE1-F395D61D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61975"/>
            <a:ext cx="68945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поступления налога, взимаемого в связи с применением патентной системы налогообложения на 2020-2023 годы, млн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30726" name="Номер слайда 2">
            <a:extLst>
              <a:ext uri="{FF2B5EF4-FFF2-40B4-BE49-F238E27FC236}">
                <a16:creationId xmlns="" xmlns:a16="http://schemas.microsoft.com/office/drawing/2014/main" id="{B72FDE6F-6488-49DB-8ADE-E3BCC91E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CB0AE90-F714-4A93-A808-B402F82F3077}" type="slidenum">
              <a:rPr lang="ru-RU" altLang="ru-RU" sz="1800">
                <a:solidFill>
                  <a:srgbClr val="FFFFFF"/>
                </a:solidFill>
              </a:rPr>
              <a:pPr/>
              <a:t>18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="" xmlns:a16="http://schemas.microsoft.com/office/drawing/2014/main" id="{9B17E7E7-4A24-4F45-BBAD-01BE871A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"/>
            <a:ext cx="23399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5">
            <a:extLst>
              <a:ext uri="{FF2B5EF4-FFF2-40B4-BE49-F238E27FC236}">
                <a16:creationId xmlns="" xmlns:a16="http://schemas.microsoft.com/office/drawing/2014/main" id="{158234B3-A4EE-49AD-94F5-B9765B22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060575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1748" name="TextBox 2">
            <a:extLst>
              <a:ext uri="{FF2B5EF4-FFF2-40B4-BE49-F238E27FC236}">
                <a16:creationId xmlns="" xmlns:a16="http://schemas.microsoft.com/office/drawing/2014/main" id="{C42DF4C0-5E56-4160-919D-80033E61D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708025"/>
            <a:ext cx="73898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Динамика поступления транспортного налога </a:t>
            </a:r>
          </a:p>
          <a:p>
            <a:pPr algn="ctr" eaLnBrk="1" hangingPunct="1"/>
            <a:r>
              <a:rPr lang="ru-RU" altLang="ru-RU" sz="2400" b="1"/>
              <a:t> на 2020-2023 годы, млн руб.</a:t>
            </a:r>
            <a:endParaRPr lang="ru-RU" altLang="ru-RU" sz="2400" b="1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70212001-EB6B-4A3C-B552-F7AA62AD7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265850"/>
              </p:ext>
            </p:extLst>
          </p:nvPr>
        </p:nvGraphicFramePr>
        <p:xfrm>
          <a:off x="179388" y="1773238"/>
          <a:ext cx="8569325" cy="497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750" name="Номер слайда 1">
            <a:extLst>
              <a:ext uri="{FF2B5EF4-FFF2-40B4-BE49-F238E27FC236}">
                <a16:creationId xmlns="" xmlns:a16="http://schemas.microsoft.com/office/drawing/2014/main" id="{20E3B934-CA4F-48C0-9B37-113447E1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E0AB353-8946-4A76-9058-1AAB450A12BB}" type="slidenum">
              <a:rPr lang="ru-RU" altLang="ru-RU" sz="1800">
                <a:solidFill>
                  <a:srgbClr val="FFFFFF"/>
                </a:solidFill>
              </a:rPr>
              <a:pPr/>
              <a:t>19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C:\Users\feu21-03\Documents\Работа\Презентации\рисунки для презентации к проекту бюджета\depositphotos_98381822-stock-photo-old-torn-paper-scroll-isolated.jpg">
            <a:extLst>
              <a:ext uri="{FF2B5EF4-FFF2-40B4-BE49-F238E27FC236}">
                <a16:creationId xmlns="" xmlns:a16="http://schemas.microsoft.com/office/drawing/2014/main" id="{30F0A329-8006-495D-BAAB-5BE23E5E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88" y="765175"/>
            <a:ext cx="9488488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FAB5D911-CCA2-4BA4-A826-38B92D063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368300"/>
            <a:ext cx="7776864" cy="1008063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</a:rPr>
              <a:t>Общая характеристика муниципального образования «Пермский муниципальный район»</a:t>
            </a:r>
          </a:p>
        </p:txBody>
      </p:sp>
      <p:sp>
        <p:nvSpPr>
          <p:cNvPr id="14340" name="Номер слайда 4">
            <a:extLst>
              <a:ext uri="{FF2B5EF4-FFF2-40B4-BE49-F238E27FC236}">
                <a16:creationId xmlns="" xmlns:a16="http://schemas.microsoft.com/office/drawing/2014/main" id="{BF060020-BBBA-45AC-8C08-194F2058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1D666CE-4372-425D-9E4A-4CE5D8B18B94}" type="slidenum">
              <a:rPr lang="ru-RU" altLang="ru-RU" sz="1800">
                <a:solidFill>
                  <a:srgbClr val="FFFFFF"/>
                </a:solidFill>
              </a:rPr>
              <a:pPr/>
              <a:t>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4341" name="Picture 5">
            <a:extLst>
              <a:ext uri="{FF2B5EF4-FFF2-40B4-BE49-F238E27FC236}">
                <a16:creationId xmlns="" xmlns:a16="http://schemas.microsoft.com/office/drawing/2014/main" id="{E7256C49-2E13-4C66-8F49-F154A71018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205038"/>
            <a:ext cx="3360738" cy="407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="" xmlns:a16="http://schemas.microsoft.com/office/drawing/2014/main" id="{76E71A32-26F8-489F-8D65-4E7CF80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1844675"/>
            <a:ext cx="35274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/>
              <a:t>Общая площадь: </a:t>
            </a:r>
          </a:p>
          <a:p>
            <a:r>
              <a:rPr lang="ru-RU" altLang="ru-RU" sz="2400" b="1"/>
              <a:t>3 753,05 кв. км</a:t>
            </a:r>
          </a:p>
          <a:p>
            <a:r>
              <a:rPr lang="ru-RU" altLang="ru-RU" sz="1800"/>
              <a:t>Плотность населения: </a:t>
            </a:r>
          </a:p>
          <a:p>
            <a:r>
              <a:rPr lang="ru-RU" altLang="ru-RU" sz="2400" b="1"/>
              <a:t>31 человек на 1 кв. км</a:t>
            </a:r>
          </a:p>
          <a:p>
            <a:endParaRPr lang="ru-RU" altLang="ru-RU" sz="1800">
              <a:solidFill>
                <a:srgbClr val="0070C0"/>
              </a:solidFill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="" xmlns:a16="http://schemas.microsoft.com/office/drawing/2014/main" id="{6301803F-BDC9-4AB6-860A-A6883D7D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44675"/>
            <a:ext cx="29527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800" dirty="0"/>
              <a:t>Основан:</a:t>
            </a:r>
            <a:r>
              <a:rPr lang="ru-RU" altLang="ru-RU" sz="2400" dirty="0">
                <a:solidFill>
                  <a:srgbClr val="FF3399"/>
                </a:solidFill>
              </a:rPr>
              <a:t> </a:t>
            </a:r>
            <a:r>
              <a:rPr lang="ru-RU" altLang="ru-RU" sz="2400" b="1" dirty="0"/>
              <a:t>1939 год</a:t>
            </a:r>
          </a:p>
          <a:p>
            <a:endParaRPr lang="ru-RU" altLang="ru-RU" sz="1800" dirty="0">
              <a:solidFill>
                <a:srgbClr val="CC0066"/>
              </a:solidFill>
            </a:endParaRPr>
          </a:p>
          <a:p>
            <a:r>
              <a:rPr lang="ru-RU" altLang="ru-RU" sz="1800" dirty="0"/>
              <a:t>Численность населения: </a:t>
            </a:r>
            <a:r>
              <a:rPr lang="ru-RU" altLang="ru-RU" sz="2400" b="1" dirty="0"/>
              <a:t>115 923 чел.</a:t>
            </a:r>
          </a:p>
        </p:txBody>
      </p:sp>
      <p:sp>
        <p:nvSpPr>
          <p:cNvPr id="14344" name="TextBox 5">
            <a:extLst>
              <a:ext uri="{FF2B5EF4-FFF2-40B4-BE49-F238E27FC236}">
                <a16:creationId xmlns="" xmlns:a16="http://schemas.microsoft.com/office/drawing/2014/main" id="{EEC9FA97-483E-4DE1-9BD6-1DA68FAE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01" y="3407539"/>
            <a:ext cx="3960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dirty="0"/>
              <a:t>Основные виды экономической деятельности:</a:t>
            </a:r>
          </a:p>
          <a:p>
            <a:endParaRPr lang="ru-RU" altLang="ru-RU" sz="1800" dirty="0">
              <a:solidFill>
                <a:srgbClr val="0000FF"/>
              </a:solidFill>
            </a:endParaRPr>
          </a:p>
          <a:p>
            <a:r>
              <a:rPr lang="ru-RU" altLang="ru-RU" sz="1800" dirty="0">
                <a:solidFill>
                  <a:srgbClr val="0000FF"/>
                </a:solidFill>
              </a:rPr>
              <a:t>        </a:t>
            </a:r>
            <a:r>
              <a:rPr lang="ru-RU" altLang="ru-RU" sz="1800" b="1" dirty="0"/>
              <a:t>обрабатывающее производство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транспортировка и хранение</a:t>
            </a:r>
          </a:p>
          <a:p>
            <a:r>
              <a:rPr lang="ru-RU" altLang="ru-RU" sz="1800" b="1" dirty="0"/>
              <a:t>         </a:t>
            </a:r>
          </a:p>
          <a:p>
            <a:r>
              <a:rPr lang="ru-RU" altLang="ru-RU" sz="1800" b="1" dirty="0"/>
              <a:t>          строительство</a:t>
            </a:r>
          </a:p>
          <a:p>
            <a:endParaRPr lang="ru-RU" altLang="ru-RU" sz="1800" b="1" dirty="0"/>
          </a:p>
          <a:p>
            <a:r>
              <a:rPr lang="ru-RU" altLang="ru-RU" sz="1800" b="1" dirty="0"/>
              <a:t>          сельское хозяйство</a:t>
            </a:r>
          </a:p>
          <a:p>
            <a:endParaRPr lang="ru-RU" altLang="ru-RU" sz="1800" b="1" dirty="0"/>
          </a:p>
          <a:p>
            <a:endParaRPr lang="ru-RU" altLang="ru-RU" sz="1800" b="1" dirty="0"/>
          </a:p>
        </p:txBody>
      </p:sp>
      <p:pic>
        <p:nvPicPr>
          <p:cNvPr id="14345" name="Picture 6">
            <a:extLst>
              <a:ext uri="{FF2B5EF4-FFF2-40B4-BE49-F238E27FC236}">
                <a16:creationId xmlns="" xmlns:a16="http://schemas.microsoft.com/office/drawing/2014/main" id="{B3EE040C-5E87-4A73-900E-A76E3A23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2" y="4149080"/>
            <a:ext cx="390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C:\Users\feu21-03\Documents\Работа\Презентации\рисунки для презентации к проекту бюджета\8.png">
            <a:extLst>
              <a:ext uri="{FF2B5EF4-FFF2-40B4-BE49-F238E27FC236}">
                <a16:creationId xmlns="" xmlns:a16="http://schemas.microsoft.com/office/drawing/2014/main" id="{86578978-CDF8-4DE4-A6D9-A980D301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1" y="4759325"/>
            <a:ext cx="495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C:\Users\feu21-03\Documents\Работа\Презентации\рисунки для презентации к проекту бюджета\computer-icons-architectural-engineering-construction-worker-building-equipment-clipart.jpg">
            <a:extLst>
              <a:ext uri="{FF2B5EF4-FFF2-40B4-BE49-F238E27FC236}">
                <a16:creationId xmlns="" xmlns:a16="http://schemas.microsoft.com/office/drawing/2014/main" id="{8B8D5BB4-A3E9-4EF9-B83D-9529428C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5" y="5292725"/>
            <a:ext cx="446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 descr="C:\Users\feu21-03\Documents\Работа\Презентации\рисунки для презентации к проекту бюджета\depositphotos_58965017-stock-illustration-tractor-ic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0611" r="13844" b="7913"/>
          <a:stretch/>
        </p:blipFill>
        <p:spPr bwMode="auto">
          <a:xfrm>
            <a:off x="667524" y="5902246"/>
            <a:ext cx="485602" cy="3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0" descr="C:\Documents and Settings\b_alex\Рабочий стол\gerb.png">
            <a:extLst>
              <a:ext uri="{FF2B5EF4-FFF2-40B4-BE49-F238E27FC236}">
                <a16:creationId xmlns="" xmlns:a16="http://schemas.microsoft.com/office/drawing/2014/main" id="{19E865B3-C2BE-4424-8B1E-8503772A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" y="402823"/>
            <a:ext cx="7207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F7D10779-FB2C-429F-B076-1947D4BF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34975"/>
            <a:ext cx="18526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5">
            <a:extLst>
              <a:ext uri="{FF2B5EF4-FFF2-40B4-BE49-F238E27FC236}">
                <a16:creationId xmlns="" xmlns:a16="http://schemas.microsoft.com/office/drawing/2014/main" id="{26674290-144B-41FD-85D8-03E35155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16240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2772" name="TextBox 2">
            <a:extLst>
              <a:ext uri="{FF2B5EF4-FFF2-40B4-BE49-F238E27FC236}">
                <a16:creationId xmlns="" xmlns:a16="http://schemas.microsoft.com/office/drawing/2014/main" id="{F59F4B94-47C4-4765-A019-BE831206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93725"/>
            <a:ext cx="716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Динамика поступления неналоговых доходов</a:t>
            </a:r>
          </a:p>
          <a:p>
            <a:pPr algn="ctr" eaLnBrk="1" hangingPunct="1"/>
            <a:r>
              <a:rPr lang="ru-RU" altLang="ru-RU" sz="2400" b="1"/>
              <a:t> на 2020-2023  годы, млн руб.</a:t>
            </a:r>
            <a:endParaRPr lang="ru-RU" altLang="ru-RU" sz="2400" b="1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2F691E10-DA87-4819-9A84-8FBE2B813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30519"/>
              </p:ext>
            </p:extLst>
          </p:nvPr>
        </p:nvGraphicFramePr>
        <p:xfrm>
          <a:off x="323850" y="1430338"/>
          <a:ext cx="8569325" cy="508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4" name="Номер слайда 1">
            <a:extLst>
              <a:ext uri="{FF2B5EF4-FFF2-40B4-BE49-F238E27FC236}">
                <a16:creationId xmlns="" xmlns:a16="http://schemas.microsoft.com/office/drawing/2014/main" id="{77D6203D-153E-407F-A2D5-AD08959F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C7481B-AD37-460E-A13B-9344B77867B8}" type="slidenum">
              <a:rPr lang="ru-RU" altLang="ru-RU" sz="1800">
                <a:solidFill>
                  <a:srgbClr val="FFFFFF"/>
                </a:solidFill>
              </a:rPr>
              <a:pPr/>
              <a:t>20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eu21-03\Desktop\Новая папка (2)\негат.jpg">
            <a:extLst>
              <a:ext uri="{FF2B5EF4-FFF2-40B4-BE49-F238E27FC236}">
                <a16:creationId xmlns="" xmlns:a16="http://schemas.microsoft.com/office/drawing/2014/main" id="{37941A45-F951-4C2F-A2CD-0E54947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76250"/>
            <a:ext cx="35480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5">
            <a:extLst>
              <a:ext uri="{FF2B5EF4-FFF2-40B4-BE49-F238E27FC236}">
                <a16:creationId xmlns="" xmlns:a16="http://schemas.microsoft.com/office/drawing/2014/main" id="{E305FC5D-A8A4-48BF-8E0C-6C262054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2205038"/>
            <a:ext cx="17065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33796" name="TextBox 2">
            <a:extLst>
              <a:ext uri="{FF2B5EF4-FFF2-40B4-BE49-F238E27FC236}">
                <a16:creationId xmlns="" xmlns:a16="http://schemas.microsoft.com/office/drawing/2014/main" id="{A55E0A04-BE2D-494F-B4CE-6216E600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76250"/>
            <a:ext cx="56515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Динамика поступления платежей за негативное воздействие на окружающую среду</a:t>
            </a:r>
          </a:p>
          <a:p>
            <a:pPr algn="ctr" eaLnBrk="1" hangingPunct="1"/>
            <a:r>
              <a:rPr lang="ru-RU" altLang="ru-RU" sz="2400" b="1"/>
              <a:t> на 2020-2023 годы, млн руб.</a:t>
            </a:r>
            <a:endParaRPr lang="ru-RU" altLang="ru-RU" sz="2400" b="1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073007FA-440E-4E71-A56D-3ECA67C6A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04487"/>
              </p:ext>
            </p:extLst>
          </p:nvPr>
        </p:nvGraphicFramePr>
        <p:xfrm>
          <a:off x="179388" y="2301875"/>
          <a:ext cx="8820150" cy="436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798" name="Номер слайда 2">
            <a:extLst>
              <a:ext uri="{FF2B5EF4-FFF2-40B4-BE49-F238E27FC236}">
                <a16:creationId xmlns="" xmlns:a16="http://schemas.microsoft.com/office/drawing/2014/main" id="{4F984062-83BB-4C61-A1B1-0AF5CE77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647EA3-C092-46F6-81B2-B5A6B5199EB8}" type="slidenum">
              <a:rPr lang="ru-RU" altLang="ru-RU" sz="1800">
                <a:solidFill>
                  <a:srgbClr val="FFFFFF"/>
                </a:solidFill>
              </a:rPr>
              <a:pPr/>
              <a:t>21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2">
            <a:extLst>
              <a:ext uri="{FF2B5EF4-FFF2-40B4-BE49-F238E27FC236}">
                <a16:creationId xmlns="" xmlns:a16="http://schemas.microsoft.com/office/drawing/2014/main" id="{24686854-40DF-43C1-892A-50B56992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7EDC25E-0AAB-4AD7-81E5-8B8D2CFF07F9}" type="slidenum">
              <a:rPr lang="ru-RU" altLang="ru-RU" sz="1800">
                <a:solidFill>
                  <a:srgbClr val="FFFFFF"/>
                </a:solidFill>
              </a:rPr>
              <a:pPr/>
              <a:t>22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34819" name="Объект 2">
            <a:extLst>
              <a:ext uri="{FF2B5EF4-FFF2-40B4-BE49-F238E27FC236}">
                <a16:creationId xmlns="" xmlns:a16="http://schemas.microsoft.com/office/drawing/2014/main" id="{60622EC4-22F1-4FAF-959E-3E0E37147AD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5872917"/>
              </p:ext>
            </p:extLst>
          </p:nvPr>
        </p:nvGraphicFramePr>
        <p:xfrm>
          <a:off x="179388" y="549275"/>
          <a:ext cx="8840787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6" name="Лист" r:id="rId4" imgW="5657778" imgH="3790836" progId="Excel.Sheet.8">
                  <p:embed/>
                </p:oleObj>
              </mc:Choice>
              <mc:Fallback>
                <p:oleObj name="Лист" r:id="rId4" imgW="5657778" imgH="3790836" progId="Excel.Sheet.8">
                  <p:embed/>
                  <p:pic>
                    <p:nvPicPr>
                      <p:cNvPr id="0" name="Объект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9275"/>
                        <a:ext cx="8840787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0" name="Picture 9" descr="C:\Users\feu21-03\Documents\Работа\Презентации\рисунки для презентации к проекту бюджета\54406895_2.jpg">
            <a:extLst>
              <a:ext uri="{FF2B5EF4-FFF2-40B4-BE49-F238E27FC236}">
                <a16:creationId xmlns="" xmlns:a16="http://schemas.microsoft.com/office/drawing/2014/main" id="{71D2B2A3-C026-4770-950C-3529D7FAE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61" y="764704"/>
            <a:ext cx="313151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18">
            <a:extLst>
              <a:ext uri="{FF2B5EF4-FFF2-40B4-BE49-F238E27FC236}">
                <a16:creationId xmlns="" xmlns:a16="http://schemas.microsoft.com/office/drawing/2014/main" id="{60781666-2ADE-4C1D-9836-12DE96A4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D01454A-4AE9-426F-B3AA-2CA7C08C919D}" type="slidenum">
              <a:rPr lang="ru-RU" altLang="ru-RU" sz="1800">
                <a:solidFill>
                  <a:schemeClr val="bg1"/>
                </a:solidFill>
              </a:rPr>
              <a:pPr/>
              <a:t>23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35843" name="TextBox 2">
            <a:extLst>
              <a:ext uri="{FF2B5EF4-FFF2-40B4-BE49-F238E27FC236}">
                <a16:creationId xmlns="" xmlns:a16="http://schemas.microsoft.com/office/drawing/2014/main" id="{3C4A0109-AB5C-4925-A80E-091BF1727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785728"/>
            <a:ext cx="679482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Пермского муниципального района</a:t>
            </a:r>
          </a:p>
          <a:p>
            <a:pPr algn="ctr" eaLnBrk="1" hangingPunct="1"/>
            <a:r>
              <a:rPr lang="ru-RU" altLang="ru-RU" sz="2400" b="1" dirty="0"/>
              <a:t> на 2020-2023 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EE00D746-C91B-475F-876B-F42DC44F86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097146"/>
              </p:ext>
            </p:extLst>
          </p:nvPr>
        </p:nvGraphicFramePr>
        <p:xfrm>
          <a:off x="184150" y="2184400"/>
          <a:ext cx="8863013" cy="521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5856" name="Picture 16">
            <a:extLst>
              <a:ext uri="{FF2B5EF4-FFF2-40B4-BE49-F238E27FC236}">
                <a16:creationId xmlns="" xmlns:a16="http://schemas.microsoft.com/office/drawing/2014/main" id="{FEC2ED08-9CC4-4925-83E2-0088349F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8" y="431800"/>
            <a:ext cx="1753245" cy="18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4EC55AAA-5199-4017-9D09-83E2ABFE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>
                <a:solidFill>
                  <a:schemeClr val="tx1"/>
                </a:solidFill>
                <a:latin typeface="Times New Roman" panose="02020603050405020304" pitchFamily="18" charset="0"/>
              </a:rPr>
              <a:t>Основные подходы к формированию расходов бюджета на 2021 – 2023 годы</a:t>
            </a:r>
          </a:p>
        </p:txBody>
      </p:sp>
      <p:sp>
        <p:nvSpPr>
          <p:cNvPr id="36868" name="Номер слайда 4">
            <a:extLst>
              <a:ext uri="{FF2B5EF4-FFF2-40B4-BE49-F238E27FC236}">
                <a16:creationId xmlns="" xmlns:a16="http://schemas.microsoft.com/office/drawing/2014/main" id="{7CFA869F-BE1A-4A5B-B6BA-CCD735C8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6D7C5DE-D38C-4743-A6C6-FFC04548F254}" type="slidenum">
              <a:rPr lang="ru-RU" altLang="ru-RU" sz="1800">
                <a:solidFill>
                  <a:srgbClr val="FFFFFF"/>
                </a:solidFill>
              </a:rPr>
              <a:pPr/>
              <a:t>24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E0EF1714-31DD-4FDD-9E16-BB95348F9128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0" name="TextBox 9">
            <a:extLst>
              <a:ext uri="{FF2B5EF4-FFF2-40B4-BE49-F238E27FC236}">
                <a16:creationId xmlns="" xmlns:a16="http://schemas.microsoft.com/office/drawing/2014/main" id="{63939E22-174F-447D-BF4A-DCAB6D54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000000"/>
                </a:solidFill>
                <a:cs typeface="Times New Roman" panose="02020603050405020304" pitchFamily="18" charset="0"/>
              </a:rPr>
              <a:t>РАСХОДЫБЮДЖЕТА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421C20A-5BA0-4B6D-9C75-EF12731DA7F1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96979055-21F0-4887-B04C-A241C7677F43}"/>
              </a:ext>
            </a:extLst>
          </p:cNvPr>
          <p:cNvSpPr/>
          <p:nvPr/>
        </p:nvSpPr>
        <p:spPr>
          <a:xfrm>
            <a:off x="3416117" y="4976813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1EDF7CEC-2920-4F04-ACA2-60D87B2B15A2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04384A45-D1F1-439D-843A-98C41A5B5E47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61F1B87-3038-4DDF-A6BA-87570F342C24}"/>
              </a:ext>
            </a:extLst>
          </p:cNvPr>
          <p:cNvSpPr/>
          <p:nvPr/>
        </p:nvSpPr>
        <p:spPr>
          <a:xfrm>
            <a:off x="5924550" y="44672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77" name="TextBox 11">
            <a:extLst>
              <a:ext uri="{FF2B5EF4-FFF2-40B4-BE49-F238E27FC236}">
                <a16:creationId xmlns="" xmlns:a16="http://schemas.microsoft.com/office/drawing/2014/main" id="{11376EC1-3512-4858-8E33-9247B2E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212883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F2F2F2"/>
                </a:solidFill>
              </a:rPr>
              <a:t>1</a:t>
            </a:r>
          </a:p>
        </p:txBody>
      </p:sp>
      <p:sp>
        <p:nvSpPr>
          <p:cNvPr id="36878" name="TextBox 23">
            <a:extLst>
              <a:ext uri="{FF2B5EF4-FFF2-40B4-BE49-F238E27FC236}">
                <a16:creationId xmlns="" xmlns:a16="http://schemas.microsoft.com/office/drawing/2014/main" id="{304DD8D9-3FE0-4888-B9ED-74252E8F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4467225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4</a:t>
            </a:r>
          </a:p>
        </p:txBody>
      </p:sp>
      <p:sp>
        <p:nvSpPr>
          <p:cNvPr id="36879" name="TextBox 24">
            <a:extLst>
              <a:ext uri="{FF2B5EF4-FFF2-40B4-BE49-F238E27FC236}">
                <a16:creationId xmlns="" xmlns:a16="http://schemas.microsoft.com/office/drawing/2014/main" id="{2F6D7917-DB7B-41A8-9BED-D0D0690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864" y="2832100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3</a:t>
            </a:r>
          </a:p>
        </p:txBody>
      </p:sp>
      <p:sp>
        <p:nvSpPr>
          <p:cNvPr id="36881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7" y="4965701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D107EFF-3AFE-4E74-818A-639A335CED81}"/>
              </a:ext>
            </a:extLst>
          </p:cNvPr>
          <p:cNvSpPr/>
          <p:nvPr/>
        </p:nvSpPr>
        <p:spPr>
          <a:xfrm>
            <a:off x="6581774" y="2823369"/>
            <a:ext cx="2347913" cy="1322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уровня заработной платы работников бюджетной сферы, достигнутого в результате реализации «Майских» Указов Президента РФ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1C8B238-677C-439B-8584-D330E6B9CCEC}"/>
              </a:ext>
            </a:extLst>
          </p:cNvPr>
          <p:cNvSpPr/>
          <p:nvPr/>
        </p:nvSpPr>
        <p:spPr>
          <a:xfrm>
            <a:off x="6607175" y="4286250"/>
            <a:ext cx="2297113" cy="12763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участие в реализации национальных проектах, федеральных и региональных программах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83BA814-5E1B-4F0B-BB1C-C53BEEA52456}"/>
              </a:ext>
            </a:extLst>
          </p:cNvPr>
          <p:cNvSpPr/>
          <p:nvPr/>
        </p:nvSpPr>
        <p:spPr>
          <a:xfrm>
            <a:off x="179388" y="2732088"/>
            <a:ext cx="2160587" cy="12731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повышение эффективности системы закупок для обеспечения муниципальных нужд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B32622DD-96CC-48CC-AE26-2178710E029F}"/>
              </a:ext>
            </a:extLst>
          </p:cNvPr>
          <p:cNvSpPr/>
          <p:nvPr/>
        </p:nvSpPr>
        <p:spPr>
          <a:xfrm>
            <a:off x="3365500" y="1220788"/>
            <a:ext cx="2246313" cy="865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сохранение социальной направленности бюджета Пермского муниципального района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0708AEE1-F078-4DD5-81E8-A6485ED7D4C8}"/>
              </a:ext>
            </a:extLst>
          </p:cNvPr>
          <p:cNvSpPr/>
          <p:nvPr/>
        </p:nvSpPr>
        <p:spPr>
          <a:xfrm>
            <a:off x="71438" y="4286250"/>
            <a:ext cx="2376487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привлечение в бюджет средств из федерального и краевого бюджета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3F2136E0-CF8F-4AB3-B3A9-8B2D52A96D65}"/>
              </a:ext>
            </a:extLst>
          </p:cNvPr>
          <p:cNvSpPr/>
          <p:nvPr/>
        </p:nvSpPr>
        <p:spPr>
          <a:xfrm>
            <a:off x="5093226" y="5710350"/>
            <a:ext cx="2339975" cy="8729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</a:rPr>
              <a:t>обеспечение сбалансированного бюджета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2E9AE162-E6A6-4324-BEFC-15A51A586A45}"/>
              </a:ext>
            </a:extLst>
          </p:cNvPr>
          <p:cNvSpPr/>
          <p:nvPr/>
        </p:nvSpPr>
        <p:spPr>
          <a:xfrm>
            <a:off x="6416229" y="1326357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</a:rPr>
              <a:t>увеличение количества получателей услуг дошкольного, начального, основного, среднего общего образования 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DBBDFAFE-6209-47D0-86C4-C6C4C310A0E4}"/>
              </a:ext>
            </a:extLst>
          </p:cNvPr>
          <p:cNvSpPr/>
          <p:nvPr/>
        </p:nvSpPr>
        <p:spPr>
          <a:xfrm>
            <a:off x="330200" y="1304925"/>
            <a:ext cx="2376488" cy="1116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финансовое обеспечение действующих расходных обязательств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D5CE3B25-6DFE-4458-88C2-D5C7CF4ACAC4}"/>
              </a:ext>
            </a:extLst>
          </p:cNvPr>
          <p:cNvSpPr/>
          <p:nvPr/>
        </p:nvSpPr>
        <p:spPr>
          <a:xfrm>
            <a:off x="5254625" y="2311400"/>
            <a:ext cx="592138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CE47DD50-0925-40BA-8C18-12B25007F40D}"/>
              </a:ext>
            </a:extLst>
          </p:cNvPr>
          <p:cNvSpPr/>
          <p:nvPr/>
        </p:nvSpPr>
        <p:spPr>
          <a:xfrm>
            <a:off x="3281363" y="2311400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92" name="TextBox 25">
            <a:extLst>
              <a:ext uri="{FF2B5EF4-FFF2-40B4-BE49-F238E27FC236}">
                <a16:creationId xmlns="" xmlns:a16="http://schemas.microsoft.com/office/drawing/2014/main" id="{34F61666-6E8E-4D0E-864F-D7C0AA65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88" y="2311400"/>
            <a:ext cx="387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F2F2F2"/>
                </a:solidFill>
              </a:rPr>
              <a:t>2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B6835D1C-554E-4879-BE42-BED1A0A9D319}"/>
              </a:ext>
            </a:extLst>
          </p:cNvPr>
          <p:cNvSpPr/>
          <p:nvPr/>
        </p:nvSpPr>
        <p:spPr>
          <a:xfrm>
            <a:off x="1058863" y="5588001"/>
            <a:ext cx="2990850" cy="111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</a:rPr>
              <a:t>программный формат с отражением в муниципальных программах показателей стратегических документов и их целевых значений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A6A12EE0-C280-48D7-A777-7884EAD3D3D9}"/>
              </a:ext>
            </a:extLst>
          </p:cNvPr>
          <p:cNvSpPr/>
          <p:nvPr/>
        </p:nvSpPr>
        <p:spPr>
          <a:xfrm>
            <a:off x="5020402" y="5011738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6880" name="TextBox 26">
            <a:extLst>
              <a:ext uri="{FF2B5EF4-FFF2-40B4-BE49-F238E27FC236}">
                <a16:creationId xmlns="" xmlns:a16="http://schemas.microsoft.com/office/drawing/2014/main" id="{395A3CD4-1D71-4756-A3DA-E9396CA31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819" y="5003801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5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4154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7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515" y="2835275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8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="" xmlns:a16="http://schemas.microsoft.com/office/drawing/2014/main" id="{DF78B2E9-1C21-4B71-8CCB-F1950E39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0" y="2311401"/>
            <a:ext cx="387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F2F2F2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7372764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 b="32359"/>
          <a:stretch/>
        </p:blipFill>
        <p:spPr bwMode="auto">
          <a:xfrm>
            <a:off x="0" y="440668"/>
            <a:ext cx="2789861" cy="10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2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726775" y="695672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Реализация национальных проектов в 2021 году</a:t>
            </a:r>
          </a:p>
          <a:p>
            <a:pPr algn="ctr"/>
            <a:endParaRPr lang="ru-RU" altLang="ru-RU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1" y="1982384"/>
            <a:ext cx="306705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432573"/>
            <a:ext cx="6588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Обеспечение устойчивого сокращения непригодного для проживания жилищного фонда, площадью 337,1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кв.м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. в Кондратовском сельском поселении, ул. Камская, 5 –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14 684,0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тыс. руб. Из них оплачено в 2020 году – 4 184,9 тыс. руб. На 2021 год предусмотрено 10 499,1 тыс. руб.</a:t>
            </a:r>
          </a:p>
        </p:txBody>
      </p:sp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66" y="4292197"/>
            <a:ext cx="2960241" cy="221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725144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a typeface="Segoe UI Black" panose="020B0A02040204020203" pitchFamily="34" charset="0"/>
                <a:cs typeface="Times New Roman" panose="02020603050405020304" pitchFamily="18" charset="0"/>
              </a:rPr>
              <a:t>Создание в Кондратовской школе условий для занятий физической культурой и спортом (ремонт спортивного зала) – 2 987,11 тыс. руб. 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1944" y="3363436"/>
            <a:ext cx="6124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Реализация программ формирования современной городской среды – 41 851,1 тыс. руб.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1">
            <a:extLst>
              <a:ext uri="{FF2B5EF4-FFF2-40B4-BE49-F238E27FC236}">
                <a16:creationId xmlns="" xmlns:a16="http://schemas.microsoft.com/office/drawing/2014/main" id="{0317C209-569E-4BF0-B5A4-D3D542F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1CE6291-D075-4A6B-BD74-7B5DB5136D21}" type="slidenum">
              <a:rPr lang="ru-RU" altLang="ru-RU" sz="1800">
                <a:solidFill>
                  <a:srgbClr val="FFFFFF"/>
                </a:solidFill>
              </a:rPr>
              <a:pPr/>
              <a:t>26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37928" name="Picture 4" descr="https://cdn4.tass.ru/width/1200_4ce85301/tass/m2/uploads/i/20190912/5168697.jpg">
            <a:extLst>
              <a:ext uri="{FF2B5EF4-FFF2-40B4-BE49-F238E27FC236}">
                <a16:creationId xmlns="" xmlns:a16="http://schemas.microsoft.com/office/drawing/2014/main" id="{A7ADDF60-A48E-4D93-B1AB-E31B1505D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 b="32359"/>
          <a:stretch/>
        </p:blipFill>
        <p:spPr bwMode="auto">
          <a:xfrm>
            <a:off x="0" y="355453"/>
            <a:ext cx="2376264" cy="10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204864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Ремонт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и реконструкция автомобильных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дорог Пермского муниципального района протяженностью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14,44 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км –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105 967,71 тыс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</a:rPr>
              <a:t>. руб.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38144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53136"/>
            <a:ext cx="8676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</a:t>
            </a:r>
            <a:r>
              <a:rPr lang="ru-RU" sz="1800" dirty="0" err="1"/>
              <a:t>Кояново</a:t>
            </a:r>
            <a:r>
              <a:rPr lang="ru-RU" sz="1800" dirty="0"/>
              <a:t> – Юг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Култаево - Нижние Муллы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 smtClean="0"/>
              <a:t>Ремонт </a:t>
            </a:r>
            <a:r>
              <a:rPr lang="ru-RU" sz="1800" dirty="0"/>
              <a:t>участков автомобильной дороги р. Пыж – </a:t>
            </a:r>
            <a:r>
              <a:rPr lang="ru-RU" sz="1800" dirty="0" err="1"/>
              <a:t>Ванюки</a:t>
            </a:r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Пермь – </a:t>
            </a:r>
            <a:r>
              <a:rPr lang="ru-RU" sz="1800" dirty="0" err="1"/>
              <a:t>Гамово</a:t>
            </a:r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Ремонт участков автомобильной дороги Новые </a:t>
            </a:r>
            <a:r>
              <a:rPr lang="ru-RU" sz="1800" dirty="0" err="1"/>
              <a:t>Ляды</a:t>
            </a:r>
            <a:r>
              <a:rPr lang="ru-RU" sz="1800" dirty="0"/>
              <a:t> - Троица (уч. Сылва - Троица</a:t>
            </a:r>
            <a:r>
              <a:rPr lang="ru-RU" sz="18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Реконструкция автомобильной дороги </a:t>
            </a:r>
            <a:r>
              <a:rPr lang="ru-RU" sz="1800" dirty="0" err="1"/>
              <a:t>Гамово</a:t>
            </a:r>
            <a:r>
              <a:rPr lang="ru-RU" sz="1800" dirty="0"/>
              <a:t>-Заречная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05803A31-ADF5-4DB4-B298-32DBE4013F65}"/>
              </a:ext>
            </a:extLst>
          </p:cNvPr>
          <p:cNvSpPr txBox="1">
            <a:spLocks/>
          </p:cNvSpPr>
          <p:nvPr/>
        </p:nvSpPr>
        <p:spPr bwMode="auto">
          <a:xfrm>
            <a:off x="2667781" y="692696"/>
            <a:ext cx="6174627" cy="8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accent3">
                    <a:lumMod val="75000"/>
                  </a:schemeClr>
                </a:solidFill>
                <a:cs typeface="Times New Roman" panose="02020603050405020304" pitchFamily="18" charset="0"/>
              </a:rPr>
              <a:t>Реализация национальных проектов в 2021 году</a:t>
            </a:r>
          </a:p>
          <a:p>
            <a:pPr algn="ctr"/>
            <a:endParaRPr lang="ru-RU" altLang="ru-RU" sz="24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93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="" xmlns:a16="http://schemas.microsoft.com/office/drawing/2014/main" id="{3CAB68A4-091F-4259-9F6B-78A1AD03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РФ по педагогическим работникам образовательных учреждений и работникам учреждений культуры</a:t>
            </a:r>
            <a:endParaRPr lang="ru-RU" altLang="ru-RU" sz="200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9A2AA27-743D-49F0-8DBB-F6FA85C74555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84669131"/>
              </p:ext>
            </p:extLst>
          </p:nvPr>
        </p:nvGraphicFramePr>
        <p:xfrm>
          <a:off x="179388" y="1628775"/>
          <a:ext cx="8785226" cy="51012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88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61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9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40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31411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по педагогическим работникам и работникам учреждений культуры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среднемесячной заработной платы, рублей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689" marB="4568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674" marB="4567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654">
                <a:tc vMerge="1">
                  <a:txBody>
                    <a:bodyPr/>
                    <a:lstStyle/>
                    <a:p>
                      <a:endParaRPr lang="ru-RU" sz="1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2" marB="179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35 464,1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38 426,0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38 426,0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39 374,0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4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29 929,7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31 952,1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31 952,1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744,0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40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учреждений дополнительного образования детей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36 492,2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38 381,2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38 381,2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39 374,0</a:t>
                      </a:r>
                    </a:p>
                  </a:txBody>
                  <a:tcPr marL="18002" marR="18002" marT="17987" marB="179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6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учреждений культуры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8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33 865,6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35 441,2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35 280,9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36 025,2</a:t>
                      </a:r>
                    </a:p>
                  </a:txBody>
                  <a:tcPr marL="18002" marR="18002" marT="17983" marB="179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963" name="Номер слайда 3">
            <a:extLst>
              <a:ext uri="{FF2B5EF4-FFF2-40B4-BE49-F238E27FC236}">
                <a16:creationId xmlns="" xmlns:a16="http://schemas.microsoft.com/office/drawing/2014/main" id="{07F5F54D-E244-4BF7-B2F0-85754D366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804025" y="-100013"/>
            <a:ext cx="2133600" cy="45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A917416-18A6-49EF-A366-0669CDED66A1}" type="slidenum">
              <a:rPr lang="ru-RU" altLang="ru-RU" sz="1800">
                <a:solidFill>
                  <a:srgbClr val="FFFFFF"/>
                </a:solidFill>
              </a:rPr>
              <a:pPr/>
              <a:t>27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="" xmlns:a16="http://schemas.microsoft.com/office/drawing/2014/main" id="{3EBD9A4E-8152-425E-99DB-92E5671F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pPr algn="ctr"/>
            <a:r>
              <a:rPr lang="ru-RU" altLang="ru-RU" sz="2000" b="1"/>
              <a:t>Структура расходов бюджета Пермского муниципального района  на 2021-2023 годы, млн руб.</a:t>
            </a:r>
            <a:endParaRPr lang="ru-RU" altLang="ru-RU" b="1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FFB4C3B-ACB0-43FF-8B59-560EBC7F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821092"/>
              </p:ext>
            </p:extLst>
          </p:nvPr>
        </p:nvGraphicFramePr>
        <p:xfrm>
          <a:off x="611188" y="1844675"/>
          <a:ext cx="8208962" cy="448944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0243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2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8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Первоначальный бюджет на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2020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3 768,4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4 719,5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4 483,7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97,6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1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118,5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120,4</a:t>
                      </a:r>
                      <a:endParaRPr lang="ru-RU" sz="2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51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непрограммных расходов в общем объеме расходов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2,7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2,4</a:t>
                      </a: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2,6</a:t>
                      </a:r>
                      <a:endParaRPr lang="ru-RU" sz="2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477" marR="6447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963" name="Номер слайда 3">
            <a:extLst>
              <a:ext uri="{FF2B5EF4-FFF2-40B4-BE49-F238E27FC236}">
                <a16:creationId xmlns="" xmlns:a16="http://schemas.microsoft.com/office/drawing/2014/main" id="{68A1EBD4-BCA1-4F7E-B2FF-FD4AA09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5C4AFA-3707-499C-87E6-20B171CAE72D}" type="slidenum">
              <a:rPr lang="ru-RU" altLang="ru-RU" sz="1800">
                <a:solidFill>
                  <a:srgbClr val="FFFFFF"/>
                </a:solidFill>
              </a:rPr>
              <a:pPr/>
              <a:t>28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F4D2F15B-5905-4C9E-8358-9A2A134D1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3" y="615950"/>
            <a:ext cx="8229600" cy="854075"/>
          </a:xfrm>
        </p:spPr>
        <p:txBody>
          <a:bodyPr/>
          <a:lstStyle/>
          <a:p>
            <a:pPr algn="ctr" eaLnBrk="1" hangingPunct="1"/>
            <a:r>
              <a:rPr lang="ru-RU" altLang="ru-RU" sz="2400" b="1">
                <a:latin typeface="Times New Roman" panose="02020603050405020304" pitchFamily="18" charset="0"/>
              </a:rPr>
              <a:t>Структура расходов бюджета                                            Пермского муниципального района на 2021 год</a:t>
            </a:r>
          </a:p>
        </p:txBody>
      </p:sp>
      <p:sp>
        <p:nvSpPr>
          <p:cNvPr id="40963" name="Номер слайда 4">
            <a:extLst>
              <a:ext uri="{FF2B5EF4-FFF2-40B4-BE49-F238E27FC236}">
                <a16:creationId xmlns="" xmlns:a16="http://schemas.microsoft.com/office/drawing/2014/main" id="{CF16861C-630E-46CC-9FA9-8C5121D3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864FB4-38E7-4AC2-9124-53131F81920B}" type="slidenum">
              <a:rPr lang="ru-RU" altLang="ru-RU" sz="1800">
                <a:solidFill>
                  <a:srgbClr val="FFFFFF"/>
                </a:solidFill>
              </a:rPr>
              <a:pPr/>
              <a:t>29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0964" name="Text Box 3">
            <a:extLst>
              <a:ext uri="{FF2B5EF4-FFF2-40B4-BE49-F238E27FC236}">
                <a16:creationId xmlns="" xmlns:a16="http://schemas.microsoft.com/office/drawing/2014/main" id="{17A5E272-3F87-4716-9D0D-C9AF5D9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092825"/>
            <a:ext cx="718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graphicFrame>
        <p:nvGraphicFramePr>
          <p:cNvPr id="2" name="Объект 4">
            <a:extLst>
              <a:ext uri="{FF2B5EF4-FFF2-40B4-BE49-F238E27FC236}">
                <a16:creationId xmlns="" xmlns:a16="http://schemas.microsoft.com/office/drawing/2014/main" id="{E4AAB3F7-E20A-4691-980E-5924DE16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950558"/>
              </p:ext>
            </p:extLst>
          </p:nvPr>
        </p:nvGraphicFramePr>
        <p:xfrm>
          <a:off x="468313" y="1557338"/>
          <a:ext cx="8328025" cy="519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5CECC086-31E3-4D6F-B6AE-A4C44E715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185738"/>
            <a:ext cx="7170737" cy="1130300"/>
          </a:xfrm>
        </p:spPr>
        <p:txBody>
          <a:bodyPr/>
          <a:lstStyle/>
          <a:p>
            <a:pPr algn="ctr"/>
            <a:r>
              <a:rPr lang="ru-RU" altLang="ru-RU" sz="2400" b="1" u="sng">
                <a:solidFill>
                  <a:schemeClr val="tx1"/>
                </a:solidFill>
                <a:latin typeface="Times New Roman" panose="02020603050405020304" pitchFamily="18" charset="0"/>
              </a:rPr>
              <a:t>Процесс формирования проекта бюджета</a:t>
            </a:r>
          </a:p>
        </p:txBody>
      </p:sp>
      <p:sp>
        <p:nvSpPr>
          <p:cNvPr id="16388" name="Номер слайда 4">
            <a:extLst>
              <a:ext uri="{FF2B5EF4-FFF2-40B4-BE49-F238E27FC236}">
                <a16:creationId xmlns="" xmlns:a16="http://schemas.microsoft.com/office/drawing/2014/main" id="{18C0AAC3-E8C2-46C4-9C56-F8C3D858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515D32B-CD6A-41E5-8E50-78E9C50DDCA7}" type="slidenum">
              <a:rPr lang="ru-RU" altLang="ru-RU" sz="1800">
                <a:solidFill>
                  <a:srgbClr val="FFFFFF"/>
                </a:solidFill>
              </a:rPr>
              <a:pPr/>
              <a:t>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Блок-схема: подготовка 6">
            <a:extLst>
              <a:ext uri="{FF2B5EF4-FFF2-40B4-BE49-F238E27FC236}">
                <a16:creationId xmlns="" xmlns:a16="http://schemas.microsoft.com/office/drawing/2014/main" id="{F4EC74B8-8E26-451C-ADE8-9908121A659F}"/>
              </a:ext>
            </a:extLst>
          </p:cNvPr>
          <p:cNvSpPr/>
          <p:nvPr/>
        </p:nvSpPr>
        <p:spPr>
          <a:xfrm rot="5400000">
            <a:off x="3459163" y="2708275"/>
            <a:ext cx="2089150" cy="2447925"/>
          </a:xfrm>
          <a:prstGeom prst="flowChartPrepara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0" name="TextBox 9">
            <a:extLst>
              <a:ext uri="{FF2B5EF4-FFF2-40B4-BE49-F238E27FC236}">
                <a16:creationId xmlns="" xmlns:a16="http://schemas.microsoft.com/office/drawing/2014/main" id="{C22B6A53-D58E-4E9A-B08B-5C3ACC31F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484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cs typeface="Times New Roman" panose="02020603050405020304" pitchFamily="18" charset="0"/>
              </a:rPr>
              <a:t>ПРОЕКТ БЮДЖЕТА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6830F7A-AC81-4C2A-B087-72CD7174E4F5}"/>
              </a:ext>
            </a:extLst>
          </p:cNvPr>
          <p:cNvSpPr/>
          <p:nvPr/>
        </p:nvSpPr>
        <p:spPr>
          <a:xfrm>
            <a:off x="4192588" y="2133600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F87C54F7-149E-4868-9FE7-5A32C103647A}"/>
              </a:ext>
            </a:extLst>
          </p:cNvPr>
          <p:cNvSpPr/>
          <p:nvPr/>
        </p:nvSpPr>
        <p:spPr>
          <a:xfrm>
            <a:off x="4256088" y="5157788"/>
            <a:ext cx="590550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B3FFD262-DFEB-4002-9303-ED4DA940DDF4}"/>
              </a:ext>
            </a:extLst>
          </p:cNvPr>
          <p:cNvSpPr/>
          <p:nvPr/>
        </p:nvSpPr>
        <p:spPr>
          <a:xfrm>
            <a:off x="2554288" y="443547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826DA329-41CF-41C7-95DA-CFF449D69284}"/>
              </a:ext>
            </a:extLst>
          </p:cNvPr>
          <p:cNvSpPr/>
          <p:nvPr/>
        </p:nvSpPr>
        <p:spPr>
          <a:xfrm>
            <a:off x="2555875" y="28543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63FCA37D-E4C2-43F5-9A0B-30B3D4A360D1}"/>
              </a:ext>
            </a:extLst>
          </p:cNvPr>
          <p:cNvSpPr/>
          <p:nvPr/>
        </p:nvSpPr>
        <p:spPr>
          <a:xfrm>
            <a:off x="5776913" y="2854325"/>
            <a:ext cx="592137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71AB998-6E5A-43E3-9998-2AAC1370465D}"/>
              </a:ext>
            </a:extLst>
          </p:cNvPr>
          <p:cNvSpPr/>
          <p:nvPr/>
        </p:nvSpPr>
        <p:spPr>
          <a:xfrm>
            <a:off x="5924550" y="4467225"/>
            <a:ext cx="590550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AA99FD-A645-45C8-93C1-BB6E91BC259D}"/>
              </a:ext>
            </a:extLst>
          </p:cNvPr>
          <p:cNvSpPr txBox="1"/>
          <p:nvPr/>
        </p:nvSpPr>
        <p:spPr>
          <a:xfrm>
            <a:off x="4294188" y="212883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81CE96C-2AE0-4B84-A14C-AF5723BAF9EE}"/>
              </a:ext>
            </a:extLst>
          </p:cNvPr>
          <p:cNvSpPr txBox="1"/>
          <p:nvPr/>
        </p:nvSpPr>
        <p:spPr>
          <a:xfrm>
            <a:off x="4314825" y="5148263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ECB9DB-0BA0-4DBA-BDA2-2AFED0F510FC}"/>
              </a:ext>
            </a:extLst>
          </p:cNvPr>
          <p:cNvSpPr txBox="1"/>
          <p:nvPr/>
        </p:nvSpPr>
        <p:spPr>
          <a:xfrm>
            <a:off x="6042025" y="4459288"/>
            <a:ext cx="387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CD269CC-ED5D-4BC3-8D0B-234576C97561}"/>
              </a:ext>
            </a:extLst>
          </p:cNvPr>
          <p:cNvSpPr txBox="1"/>
          <p:nvPr/>
        </p:nvSpPr>
        <p:spPr>
          <a:xfrm>
            <a:off x="5878513" y="2835275"/>
            <a:ext cx="38893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D785CC-7273-4838-9156-A69099B33E82}"/>
              </a:ext>
            </a:extLst>
          </p:cNvPr>
          <p:cNvSpPr txBox="1"/>
          <p:nvPr/>
        </p:nvSpPr>
        <p:spPr>
          <a:xfrm>
            <a:off x="2640013" y="4427538"/>
            <a:ext cx="396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0A2CE52-418A-42E8-8BD9-AFB489AE8C02}"/>
              </a:ext>
            </a:extLst>
          </p:cNvPr>
          <p:cNvSpPr txBox="1"/>
          <p:nvPr/>
        </p:nvSpPr>
        <p:spPr>
          <a:xfrm>
            <a:off x="2657475" y="2830513"/>
            <a:ext cx="3873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B688DCA6-F3D8-4B3D-A438-01C9051DEC05}"/>
              </a:ext>
            </a:extLst>
          </p:cNvPr>
          <p:cNvSpPr/>
          <p:nvPr/>
        </p:nvSpPr>
        <p:spPr>
          <a:xfrm>
            <a:off x="6429375" y="269557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04" name="TextBox 16383">
            <a:extLst>
              <a:ext uri="{FF2B5EF4-FFF2-40B4-BE49-F238E27FC236}">
                <a16:creationId xmlns="" xmlns:a16="http://schemas.microsoft.com/office/drawing/2014/main" id="{CEE8578A-0A68-4AA3-82C4-C6ED7C20E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88" y="2674938"/>
            <a:ext cx="2089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Прогноз социально-экономического развития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6D619415-B7FC-4F21-8DA7-73BC7756F334}"/>
              </a:ext>
            </a:extLst>
          </p:cNvPr>
          <p:cNvSpPr/>
          <p:nvPr/>
        </p:nvSpPr>
        <p:spPr>
          <a:xfrm>
            <a:off x="6567488" y="4579938"/>
            <a:ext cx="2297112" cy="12779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</p:txBody>
      </p:sp>
      <p:sp>
        <p:nvSpPr>
          <p:cNvPr id="16406" name="TextBox 16392">
            <a:extLst>
              <a:ext uri="{FF2B5EF4-FFF2-40B4-BE49-F238E27FC236}">
                <a16:creationId xmlns="" xmlns:a16="http://schemas.microsoft.com/office/drawing/2014/main" id="{2D4BB6E6-D5EC-4BFF-A0C7-68BABEAC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533900"/>
            <a:ext cx="1965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Основные направления бюджетной и налоговой политики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1AD25F99-EBAB-470F-8F86-272B45B38D2E}"/>
              </a:ext>
            </a:extLst>
          </p:cNvPr>
          <p:cNvSpPr/>
          <p:nvPr/>
        </p:nvSpPr>
        <p:spPr>
          <a:xfrm>
            <a:off x="3394075" y="1266825"/>
            <a:ext cx="2339975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1EA002E-F8AC-41DB-9029-0AA37155D082}"/>
              </a:ext>
            </a:extLst>
          </p:cNvPr>
          <p:cNvSpPr/>
          <p:nvPr/>
        </p:nvSpPr>
        <p:spPr>
          <a:xfrm>
            <a:off x="217488" y="2574925"/>
            <a:ext cx="2246312" cy="1082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A2B88FAE-6702-406E-8EF2-953EF3B7D297}"/>
              </a:ext>
            </a:extLst>
          </p:cNvPr>
          <p:cNvSpPr/>
          <p:nvPr/>
        </p:nvSpPr>
        <p:spPr>
          <a:xfrm>
            <a:off x="217488" y="4794250"/>
            <a:ext cx="2338387" cy="7921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7656D1E6-B4F0-4902-A1CE-5F88EFE87651}"/>
              </a:ext>
            </a:extLst>
          </p:cNvPr>
          <p:cNvSpPr/>
          <p:nvPr/>
        </p:nvSpPr>
        <p:spPr>
          <a:xfrm>
            <a:off x="3398838" y="5878513"/>
            <a:ext cx="2339975" cy="792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11" name="TextBox 16393">
            <a:extLst>
              <a:ext uri="{FF2B5EF4-FFF2-40B4-BE49-F238E27FC236}">
                <a16:creationId xmlns="" xmlns:a16="http://schemas.microsoft.com/office/drawing/2014/main" id="{B0BEA006-B5D6-46DF-A223-B2457C29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1339850"/>
            <a:ext cx="2225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Бюджетное послание Президента РФ</a:t>
            </a:r>
          </a:p>
        </p:txBody>
      </p:sp>
      <p:sp>
        <p:nvSpPr>
          <p:cNvPr id="16412" name="TextBox 16395">
            <a:extLst>
              <a:ext uri="{FF2B5EF4-FFF2-40B4-BE49-F238E27FC236}">
                <a16:creationId xmlns="" xmlns:a16="http://schemas.microsoft.com/office/drawing/2014/main" id="{77045AE7-A878-4B86-B37B-E4E7138E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589213"/>
            <a:ext cx="2159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Реестр расходных обязательств муниципального образования</a:t>
            </a:r>
          </a:p>
        </p:txBody>
      </p:sp>
      <p:sp>
        <p:nvSpPr>
          <p:cNvPr id="16413" name="TextBox 16398">
            <a:extLst>
              <a:ext uri="{FF2B5EF4-FFF2-40B4-BE49-F238E27FC236}">
                <a16:creationId xmlns="" xmlns:a16="http://schemas.microsoft.com/office/drawing/2014/main" id="{63D3E824-ED8E-4258-9F5F-77DA829D5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5845175"/>
            <a:ext cx="201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Положение о бюджетном процессе</a:t>
            </a:r>
          </a:p>
        </p:txBody>
      </p:sp>
      <p:sp>
        <p:nvSpPr>
          <p:cNvPr id="16414" name="TextBox 16399">
            <a:extLst>
              <a:ext uri="{FF2B5EF4-FFF2-40B4-BE49-F238E27FC236}">
                <a16:creationId xmlns="" xmlns:a16="http://schemas.microsoft.com/office/drawing/2014/main" id="{2989B194-755C-4390-93EB-9E25F750B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4926013"/>
            <a:ext cx="204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/>
              <a:t>Муниципальные программы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="" xmlns:a16="http://schemas.microsoft.com/office/drawing/2014/main" id="{0BCBB9E6-EA26-4F61-9084-5DCA7F6E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404813"/>
            <a:ext cx="8929687" cy="701675"/>
          </a:xfrm>
        </p:spPr>
        <p:txBody>
          <a:bodyPr/>
          <a:lstStyle/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 2021 год, млн руб.</a:t>
            </a:r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="" xmlns:a16="http://schemas.microsoft.com/office/drawing/2014/main" id="{7F76F1AA-F2DB-45B7-A0D6-5A5E7642D2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268906"/>
              </p:ext>
            </p:extLst>
          </p:nvPr>
        </p:nvGraphicFramePr>
        <p:xfrm>
          <a:off x="179388" y="981075"/>
          <a:ext cx="8964612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8" name="Номер слайда 2">
            <a:extLst>
              <a:ext uri="{FF2B5EF4-FFF2-40B4-BE49-F238E27FC236}">
                <a16:creationId xmlns="" xmlns:a16="http://schemas.microsoft.com/office/drawing/2014/main" id="{709F8D06-63AA-4732-B008-3F23E4BE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81DBFC8-13DE-46BF-8432-AFABA0B1668A}" type="slidenum">
              <a:rPr lang="ru-RU" altLang="ru-RU" sz="1800">
                <a:solidFill>
                  <a:srgbClr val="FFFFFF"/>
                </a:solidFill>
              </a:rPr>
              <a:pPr/>
              <a:t>30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u17-04\Desktop\depositphotos_9630683-stock-illustration-arrow-around-stack-of-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348"/>
            <a:ext cx="3275856" cy="1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Заголовок 1">
            <a:extLst>
              <a:ext uri="{FF2B5EF4-FFF2-40B4-BE49-F238E27FC236}">
                <a16:creationId xmlns="" xmlns:a16="http://schemas.microsoft.com/office/drawing/2014/main" id="{31369334-FD6F-4A24-B73D-8EA66A1E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392" y="476672"/>
            <a:ext cx="5472607" cy="1008112"/>
          </a:xfrm>
        </p:spPr>
        <p:txBody>
          <a:bodyPr/>
          <a:lstStyle/>
          <a:p>
            <a:pPr algn="ctr">
              <a:lnSpc>
                <a:spcPts val="2400"/>
              </a:lnSpc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группам видов расходов бюджета на 2020-20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гг., млн руб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28ED322-5338-4A04-B662-C0E706250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768071"/>
              </p:ext>
            </p:extLst>
          </p:nvPr>
        </p:nvGraphicFramePr>
        <p:xfrm>
          <a:off x="107504" y="1556793"/>
          <a:ext cx="8856538" cy="5177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00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94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83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25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45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вида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</a:t>
                      </a:r>
                      <a:r>
                        <a:rPr lang="ru-RU" sz="15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</a:t>
                      </a:r>
                      <a:r>
                        <a:rPr lang="ru-RU" sz="1500" b="1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(первонач.)</a:t>
                      </a:r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Сумма </a:t>
                      </a:r>
                    </a:p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                 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8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муниципальными органами, казенными учреждениями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8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 нужд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580,3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740,2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8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521,5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3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88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2 102,6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2609,0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6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3 872,2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090" name="Номер слайда 3">
            <a:extLst>
              <a:ext uri="{FF2B5EF4-FFF2-40B4-BE49-F238E27FC236}">
                <a16:creationId xmlns="" xmlns:a16="http://schemas.microsoft.com/office/drawing/2014/main" id="{8B103C83-DD26-4ABE-8FA0-16F79CFD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62AD02E-C66A-436B-8634-F4916EC12ACA}" type="slidenum">
              <a:rPr lang="ru-RU" altLang="ru-RU" sz="1800">
                <a:solidFill>
                  <a:srgbClr val="FFFFFF"/>
                </a:solidFill>
              </a:rPr>
              <a:pPr/>
              <a:t>31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78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 descr="C:\Users\feu17-04\Desktop\depositphotos_51404531-stock-photo-3d-man-with-bar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316835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Заголовок 1">
            <a:extLst>
              <a:ext uri="{FF2B5EF4-FFF2-40B4-BE49-F238E27FC236}">
                <a16:creationId xmlns="" xmlns:a16="http://schemas.microsoft.com/office/drawing/2014/main" id="{EC056DFB-98AD-43A3-92A2-74A10AF6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744" y="476672"/>
            <a:ext cx="5509471" cy="864096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бюджетных ассигнований по ведомствам на 2021 год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BF888FDA-939E-4650-ADF9-785CF34DA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045714"/>
              </p:ext>
            </p:extLst>
          </p:nvPr>
        </p:nvGraphicFramePr>
        <p:xfrm>
          <a:off x="107504" y="1406591"/>
          <a:ext cx="8928100" cy="5394813"/>
        </p:xfrm>
        <a:graphic>
          <a:graphicData uri="http://schemas.openxmlformats.org/drawingml/2006/table">
            <a:tbl>
              <a:tblPr/>
              <a:tblGrid>
                <a:gridCol w="7196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20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23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54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74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Ведомство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ведомства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уд.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вес.</a:t>
                      </a:r>
                    </a:p>
                  </a:txBody>
                  <a:tcPr marL="8940" marR="8940" marT="894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D2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8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образования администрации муниципального образования "Пермский муниципальный район"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2 517,2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54,7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8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Муниципальное учреждение "Управление капитального строительства Пермского муниципального района"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702,8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Муниципальное казённое учреждение "Управление благоустройством Пермского муниципального района"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513,1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8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Финансово-экономическое управление администрации муниципального образования "Пермский муниципальный район"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368,8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0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Администрация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8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по делам культуры, молодежи и спорта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1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социального развития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8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Комитет имущественных отношений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Контрольно-счетная палата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88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сельского хозяйства, продовольствия и закупок администрации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8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Земское Собрание Пермского муниципального района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5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4 604,1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4107" name="Номер слайда 3">
            <a:extLst>
              <a:ext uri="{FF2B5EF4-FFF2-40B4-BE49-F238E27FC236}">
                <a16:creationId xmlns="" xmlns:a16="http://schemas.microsoft.com/office/drawing/2014/main" id="{ED08E206-761B-4FBE-9AF1-3B8AD0AE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EEFC5CA-4B22-40B7-8B93-127008D3BB11}" type="slidenum">
              <a:rPr lang="ru-RU" altLang="ru-RU" sz="1800">
                <a:solidFill>
                  <a:srgbClr val="FFFFFF"/>
                </a:solidFill>
              </a:rPr>
              <a:pPr/>
              <a:t>32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5284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3">
            <a:extLst>
              <a:ext uri="{FF2B5EF4-FFF2-40B4-BE49-F238E27FC236}">
                <a16:creationId xmlns="" xmlns:a16="http://schemas.microsoft.com/office/drawing/2014/main" id="{3BCD4074-7988-4C4A-94B5-318723CB29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60" y="642938"/>
            <a:ext cx="4789165" cy="1201886"/>
          </a:xfrm>
        </p:spPr>
        <p:txBody>
          <a:bodyPr/>
          <a:lstStyle/>
          <a:p>
            <a:pPr algn="ctr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самоуправления, </a:t>
            </a:r>
            <a:r>
              <a:rPr lang="ru-RU" alt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8438105-9E94-4765-BB41-8CF4B5748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600206"/>
              </p:ext>
            </p:extLst>
          </p:nvPr>
        </p:nvGraphicFramePr>
        <p:xfrm>
          <a:off x="179512" y="2060080"/>
          <a:ext cx="8750300" cy="469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34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1439" marR="91439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814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местного бюджета</a:t>
                      </a:r>
                    </a:p>
                  </a:txBody>
                  <a:tcPr marL="0" marR="91439" marT="45715" marB="45715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144 </a:t>
                      </a:r>
                      <a:r>
                        <a:rPr lang="ru-RU" sz="18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515,4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145 164,9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5" marB="4571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2440">
                <a:tc>
                  <a:txBody>
                    <a:bodyPr/>
                    <a:lstStyle/>
                    <a:p>
                      <a:r>
                        <a:rPr lang="ru-RU" sz="180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передаваемых полномочий поселений по осуществлению внешнего муниципального финансового контроля</a:t>
                      </a:r>
                    </a:p>
                  </a:txBody>
                  <a:tcPr marL="1800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8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584,6</a:t>
                      </a:r>
                      <a:endParaRPr lang="ru-RU" sz="180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2 757,9</a:t>
                      </a:r>
                    </a:p>
                  </a:txBody>
                  <a:tcPr marL="18000" marR="18000" marT="17998" marB="1799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5422">
                <a:tc>
                  <a:txBody>
                    <a:bodyPr/>
                    <a:lstStyle/>
                    <a:p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средства, учитываемые в нормативе на содержание органов местного самоуправления</a:t>
                      </a: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147 100,0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922,8</a:t>
                      </a:r>
                      <a:endParaRPr lang="ru-RU" sz="18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8900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Норматив на содержание ОМС</a:t>
                      </a:r>
                    </a:p>
                  </a:txBody>
                  <a:tcPr marL="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166 879,6</a:t>
                      </a:r>
                    </a:p>
                  </a:txBody>
                  <a:tcPr marL="18000" marR="18000" marT="17998" marB="1799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173 753,6</a:t>
                      </a:r>
                    </a:p>
                  </a:txBody>
                  <a:tcPr marL="18000" marR="18000" marT="17998" marB="1799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Отклонение от норматива</a:t>
                      </a:r>
                    </a:p>
                  </a:txBody>
                  <a:tcPr marL="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19 779,6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25 830,8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краевого, федерального бюджета</a:t>
                      </a:r>
                    </a:p>
                  </a:txBody>
                  <a:tcPr marL="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10 286,1</a:t>
                      </a:r>
                    </a:p>
                  </a:txBody>
                  <a:tcPr marL="18000" marR="18000" marT="17998" marB="1799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10 441,6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628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 бюджетов сельских поселений </a:t>
                      </a:r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(без учета расходов на выполнение передаваемых</a:t>
                      </a: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полномочий поселений по осуществлению внешнего муниципального финансового контроля)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18000" marT="17998" marB="1799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5 762,5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2 665,5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на содержание ОМС</a:t>
                      </a: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163 148,6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029,9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8" marB="1799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093" name="Номер слайда 1">
            <a:extLst>
              <a:ext uri="{FF2B5EF4-FFF2-40B4-BE49-F238E27FC236}">
                <a16:creationId xmlns="" xmlns:a16="http://schemas.microsoft.com/office/drawing/2014/main" id="{B6E45121-9DD6-4CAE-B176-F1C98584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8E05B89-D56F-4BA3-BCEC-75026059C140}" type="slidenum">
              <a:rPr lang="ru-RU" altLang="ru-RU" sz="1800">
                <a:solidFill>
                  <a:srgbClr val="FFFFFF"/>
                </a:solidFill>
              </a:rPr>
              <a:pPr/>
              <a:t>33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C:\Users\feu17-04\Desktop\managers_city_bg_e1438126033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06794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74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44616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497855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35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5234" name="Picture 2" descr="https://2.bp.blogspot.com/-pb345JPZmpA/W3wRF-s-1qI/AAAAAAAAI3Y/lkg7GEO85pcweCmChMKH48wVZRuFej5JgCLcBGAs/s1600/%25D0%2598%25D0%25B4%25D0%25B5%25D0%25BE%25D0%25BB%25D0%25BE%25D0%25B3%25D0%25B8%25D1%258F%2B%25D1%2580%25D0%25B0%25D0%25B7%25D0%25B2%25D0%25B8%25D1%2582%25D0%25B8%25D1%258F%2B%25D1%2587%25D0%25B5%25D0%25BB%25D0%25BE%25D0%25B2%25D0%25B5%25D0%25BA%25D0%25B0%2B%25D0%25B8%2B%25D0%25BE%25D0%25B1%25D1%2589%25D0%25B5%25D1%2581%25D1%2582%25D0%25B2%25D0%25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208823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>
            <a:extLst>
              <a:ext uri="{FF2B5EF4-FFF2-40B4-BE49-F238E27FC236}">
                <a16:creationId xmlns="" xmlns:a16="http://schemas.microsoft.com/office/drawing/2014/main" id="{DCA7B289-0C08-4CA0-91C6-81D3465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404813"/>
            <a:ext cx="7489825" cy="8636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системы образования Пермского муниципального района»,  тыс. руб.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5C79291C-085F-4A67-9A91-947ACE72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981311"/>
              </p:ext>
            </p:extLst>
          </p:nvPr>
        </p:nvGraphicFramePr>
        <p:xfrm>
          <a:off x="395288" y="2127250"/>
          <a:ext cx="8425184" cy="30745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2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26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36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конечного показателя (единица измерения)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1426" marR="91426" marT="45717" marB="45717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4054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 от 3 до 7 лет, получающих услуги дошкольного образования в образовательных организациях, реализующих программы дошкольного образования, в общей численности детей от 3 до 7 лет, зарегистрированных на портале «Дошкольное образование для получения услуги дошкольного образования»  (%)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</a:p>
                  </a:txBody>
                  <a:tcPr marL="9524" marR="9524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926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обучающихся в общеобразовательных организациях. чел.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16600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выпускников 11-х классов, получивших аттестаты о среднем образовании,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33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программами дополнительного образования в общей численности детей в возрасте 5-18 лет,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9108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Удельный вес численности педагогических работников в возрасте до 35 лет 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243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среднемесячной заработной платы отдельных категорий работников бюджетных организаций, установленный в соглашении между Правительством Пермского края и муниципальным образованием,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4" marR="9524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0213" name="Номер слайда 3">
            <a:extLst>
              <a:ext uri="{FF2B5EF4-FFF2-40B4-BE49-F238E27FC236}">
                <a16:creationId xmlns="" xmlns:a16="http://schemas.microsoft.com/office/drawing/2014/main" id="{92643779-D991-4414-B818-00A923D0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37E4E-C961-4396-A297-B4A47FA1109B}" type="slidenum">
              <a:rPr lang="ru-RU" altLang="ru-RU" sz="1800">
                <a:solidFill>
                  <a:srgbClr val="FFFFFF"/>
                </a:solidFill>
              </a:rPr>
              <a:pPr/>
              <a:t>36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2" name="Диаграмма 2">
            <a:extLst>
              <a:ext uri="{FF2B5EF4-FFF2-40B4-BE49-F238E27FC236}">
                <a16:creationId xmlns="" xmlns:a16="http://schemas.microsoft.com/office/drawing/2014/main" id="{4B9B1377-2576-4150-A584-DE31F0582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672390"/>
              </p:ext>
            </p:extLst>
          </p:nvPr>
        </p:nvGraphicFramePr>
        <p:xfrm>
          <a:off x="395288" y="5063977"/>
          <a:ext cx="8353425" cy="1749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215" name="Прямоугольник 4">
            <a:extLst>
              <a:ext uri="{FF2B5EF4-FFF2-40B4-BE49-F238E27FC236}">
                <a16:creationId xmlns="" xmlns:a16="http://schemas.microsoft.com/office/drawing/2014/main" id="{E4BF9F66-8A14-4B6E-859E-B9C52B6A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34" y="1196752"/>
            <a:ext cx="84978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200" b="1" i="1" dirty="0"/>
              <a:t>Цель программы: </a:t>
            </a:r>
            <a:r>
              <a:rPr lang="ru-RU" altLang="ru-RU" sz="1300" b="1" i="1" dirty="0"/>
              <a:t>Комплексное развитие муниципальной системы образования, обеспечивающее каждому выпускнику качественное </a:t>
            </a:r>
            <a:r>
              <a:rPr lang="ru-RU" altLang="ru-RU" sz="1300" b="1" i="1" u="sng" dirty="0"/>
              <a:t>самоопределение</a:t>
            </a:r>
            <a:r>
              <a:rPr lang="ru-RU" altLang="ru-RU" sz="1300" b="1" i="1" dirty="0"/>
              <a:t>, осознанный выбор своего будущего жизненного (в </a:t>
            </a:r>
            <a:r>
              <a:rPr lang="ru-RU" altLang="ru-RU" sz="1300" b="1" i="1" dirty="0" err="1"/>
              <a:t>т.ч</a:t>
            </a:r>
            <a:r>
              <a:rPr lang="ru-RU" altLang="ru-RU" sz="1300" b="1" i="1" dirty="0"/>
              <a:t>. профессионального) пути; воспитание гражданина, готового достойно ответить на вызовы будущего и способного реализовать свой потенциал в условиях современного общества </a:t>
            </a:r>
            <a:endParaRPr lang="ru-RU" altLang="ru-RU" sz="1300" i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obraz.volganet.ru/folder_5/folder_1/folder_25/folder_2/folder_3/folder_3/folder_1/images/%D0%BE%D0%B1%D1%80%D0%B0%D0%B7%D0%BE%D0%B2%D0%B0%D0%BD%D0%B8%D0%B5.jpg">
            <a:extLst>
              <a:ext uri="{FF2B5EF4-FFF2-40B4-BE49-F238E27FC236}">
                <a16:creationId xmlns="" xmlns:a16="http://schemas.microsoft.com/office/drawing/2014/main" id="{1CEF9F74-BA85-4862-AE1A-C7C9124A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1800"/>
            <a:ext cx="26939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5">
            <a:extLst>
              <a:ext uri="{FF2B5EF4-FFF2-40B4-BE49-F238E27FC236}">
                <a16:creationId xmlns="" xmlns:a16="http://schemas.microsoft.com/office/drawing/2014/main" id="{93D278DD-AA2E-4489-828D-8C4B6C604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1593850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49156" name="Номер слайда 18">
            <a:extLst>
              <a:ext uri="{FF2B5EF4-FFF2-40B4-BE49-F238E27FC236}">
                <a16:creationId xmlns="" xmlns:a16="http://schemas.microsoft.com/office/drawing/2014/main" id="{7EBF33BA-1383-4372-89B2-E65CD455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6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628B1C-5737-4AAF-965E-7FFB7E38D873}" type="slidenum">
              <a:rPr lang="ru-RU" altLang="ru-RU" sz="1800">
                <a:solidFill>
                  <a:schemeClr val="bg1"/>
                </a:solidFill>
              </a:rPr>
              <a:pPr/>
              <a:t>37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49157" name="TextBox 2">
            <a:extLst>
              <a:ext uri="{FF2B5EF4-FFF2-40B4-BE49-F238E27FC236}">
                <a16:creationId xmlns="" xmlns:a16="http://schemas.microsoft.com/office/drawing/2014/main" id="{B4347CCB-5BD9-4890-9818-6336C5277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357188"/>
            <a:ext cx="61039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                    </a:t>
            </a:r>
            <a:br>
              <a:rPr lang="ru-RU" altLang="ru-RU" sz="2400" b="1" dirty="0"/>
            </a:br>
            <a:r>
              <a:rPr lang="ru-RU" altLang="ru-RU" sz="2400" b="1" dirty="0"/>
              <a:t> района на Образование на  2021-2023 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8F60C23-D61D-4474-8185-86381A7E74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383567"/>
              </p:ext>
            </p:extLst>
          </p:nvPr>
        </p:nvGraphicFramePr>
        <p:xfrm>
          <a:off x="490538" y="1463675"/>
          <a:ext cx="8448675" cy="519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1">
            <a:extLst>
              <a:ext uri="{FF2B5EF4-FFF2-40B4-BE49-F238E27FC236}">
                <a16:creationId xmlns="" xmlns:a16="http://schemas.microsoft.com/office/drawing/2014/main" id="{2BB01F72-6681-4539-989F-07054C7C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E3F27D4-180F-46D0-B093-75DF273327C9}" type="slidenum">
              <a:rPr lang="ru-RU" altLang="ru-RU" sz="1800">
                <a:solidFill>
                  <a:srgbClr val="FFFFFF"/>
                </a:solidFill>
              </a:rPr>
              <a:pPr/>
              <a:t>38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DC249B9-3BF9-4BE6-AA37-D073968949C4}"/>
              </a:ext>
            </a:extLst>
          </p:cNvPr>
          <p:cNvSpPr/>
          <p:nvPr/>
        </p:nvSpPr>
        <p:spPr>
          <a:xfrm>
            <a:off x="2843213" y="862013"/>
            <a:ext cx="61928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«Развитие системы образования Пермского муниципального района»,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тыс. руб</a:t>
            </a:r>
            <a:r>
              <a:rPr lang="ru-RU" sz="2000" b="1" dirty="0">
                <a:solidFill>
                  <a:prstClr val="black"/>
                </a:solidFill>
                <a:latin typeface="Trebuchet MS"/>
              </a:rPr>
              <a:t>.</a:t>
            </a:r>
            <a:endParaRPr lang="ru-RU" sz="20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7D1D77D-A2FA-49C5-AD72-09D154819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133436"/>
              </p:ext>
            </p:extLst>
          </p:nvPr>
        </p:nvGraphicFramePr>
        <p:xfrm>
          <a:off x="227856" y="2708920"/>
          <a:ext cx="8785225" cy="354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2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3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78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01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Источник поступления</a:t>
                      </a:r>
                    </a:p>
                  </a:txBody>
                  <a:tcPr marL="91442" marR="91442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2020 год</a:t>
                      </a:r>
                    </a:p>
                  </a:txBody>
                  <a:tcPr marL="91442" marR="91442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вес</a:t>
                      </a:r>
                    </a:p>
                  </a:txBody>
                  <a:tcPr marL="91442" marR="91442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42" marR="91442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Удельный вес</a:t>
                      </a:r>
                    </a:p>
                  </a:txBody>
                  <a:tcPr marL="91442" marR="91442" marT="45722" marB="45722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108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бюджета Пермского края 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2 463492,7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78,7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2 298 314,7</a:t>
                      </a: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76,0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726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бюджета Пермского муниципального района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654 769,9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21,3</a:t>
                      </a: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724 478,5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4209">
                <a:tc>
                  <a:txBody>
                    <a:bodyPr/>
                    <a:lstStyle/>
                    <a:p>
                      <a:r>
                        <a:rPr lang="ru-RU" sz="2400" b="1" dirty="0"/>
                        <a:t>Всего расходов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118 262,6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3 022 793,2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42" marR="91442" marT="45722" marB="45722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6258" name="Picture 2" descr="https://eso.brgu.ru/pluginfile.php/239862/course/overviewfiles/%D0%BA%20%D0%BB%D0%B5%D0%BA%D1%86%D0%B8%D0%B8%20%D0%B8%D0%BD%D1%82%D0%B5%D1%80%D0%B0%D0%BA%D1%82%D0%B8%D0%B2%D0%BD%D0%BE%D0%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43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eu17-04\Desktop\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44827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Заголовок 1">
            <a:extLst>
              <a:ext uri="{FF2B5EF4-FFF2-40B4-BE49-F238E27FC236}">
                <a16:creationId xmlns="" xmlns:a16="http://schemas.microsoft.com/office/drawing/2014/main" id="{993DE4E4-794E-43C1-9C0F-886F1C64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338" y="546100"/>
            <a:ext cx="6227762" cy="1152525"/>
          </a:xfrm>
        </p:spPr>
        <p:txBody>
          <a:bodyPr/>
          <a:lstStyle/>
          <a:p>
            <a:pPr algn="ctr"/>
            <a:r>
              <a:rPr lang="ru-RU" altLang="ru-RU" sz="2200" b="1" dirty="0"/>
              <a:t>Подпрограмма «Развитие системы дошкольного образования»,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583F273-6BD2-4B28-B3EF-721BAF4F4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5681985"/>
              </p:ext>
            </p:extLst>
          </p:nvPr>
        </p:nvGraphicFramePr>
        <p:xfrm>
          <a:off x="107950" y="1988839"/>
          <a:ext cx="8928100" cy="4702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0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0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03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Направления расходов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36" marR="91436" marT="45737" marB="4573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3146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36" marR="91436" marT="45737" marB="457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119 402,3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152 337,3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273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="0" i="0" u="none" strike="noStrik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том числе: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40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</a:t>
                      </a:r>
                    </a:p>
                  </a:txBody>
                  <a:tcPr marL="36000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376,6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118 781,2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774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родительской плате</a:t>
                      </a:r>
                    </a:p>
                  </a:txBody>
                  <a:tcPr marL="36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18 173,6</a:t>
                      </a:r>
                      <a:endParaRPr lang="ru-RU" sz="1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25 600,90</a:t>
                      </a: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774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мягкого инвентаря</a:t>
                      </a:r>
                    </a:p>
                  </a:txBody>
                  <a:tcPr marL="36000" marR="9525" marT="95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3 702,2</a:t>
                      </a: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8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97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субсидий частным образовательным организациям и индивидуальным предпринимателям, осуществляющим образовательную деятельность по образовательным программам дошкольного образования</a:t>
                      </a:r>
                    </a:p>
                  </a:txBody>
                  <a:tcPr marL="36000" marR="9525" marT="952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1 266,3</a:t>
                      </a: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1 232,80</a:t>
                      </a:r>
                    </a:p>
                  </a:txBody>
                  <a:tcPr marL="9525" marR="9525" marT="9528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028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обязательных предварительных и периодических медицинских осмотров работников муниципальных образовательных организаций</a:t>
                      </a:r>
                    </a:p>
                  </a:txBody>
                  <a:tcPr marL="36000" marR="91436" marT="45737" marB="457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1 268,0</a:t>
                      </a: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1 286,10</a:t>
                      </a:r>
                    </a:p>
                  </a:txBody>
                  <a:tcPr marL="91436" marR="91436" marT="45737" marB="4573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20398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семьям, имеющим детей в связи с введением режима повышенной готовности ввиду угрозы распространения новой </a:t>
                      </a:r>
                      <a:r>
                        <a:rPr lang="ru-RU" sz="1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коронавирусной</a:t>
                      </a:r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инфекции</a:t>
                      </a:r>
                    </a:p>
                  </a:txBody>
                  <a:tcPr marL="36000" marR="91436" marT="45737" marB="4573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marL="91436" marR="91436" marT="45737" marB="4573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6" marR="91436" marT="45737" marB="4573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0288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</a:p>
                  </a:txBody>
                  <a:tcPr marL="36000" marR="91436" marT="45737" marB="4573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6" marR="91436" marT="45737" marB="4573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5 336,30</a:t>
                      </a:r>
                    </a:p>
                  </a:txBody>
                  <a:tcPr marL="91436" marR="91436" marT="45737" marB="4573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273" name="Номер слайда 2">
            <a:extLst>
              <a:ext uri="{FF2B5EF4-FFF2-40B4-BE49-F238E27FC236}">
                <a16:creationId xmlns="" xmlns:a16="http://schemas.microsoft.com/office/drawing/2014/main" id="{9A3205F7-957C-4F42-8759-18461A59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37A19D-8846-468A-B421-611E093287E9}" type="slidenum">
              <a:rPr lang="ru-RU" altLang="ru-RU" sz="1800">
                <a:solidFill>
                  <a:srgbClr val="FFFFFF"/>
                </a:solidFill>
              </a:rPr>
              <a:pPr/>
              <a:t>39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6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318" y="2852936"/>
            <a:ext cx="2206259" cy="1654694"/>
          </a:xfrm>
          <a:prstGeom prst="ellipse">
            <a:avLst/>
          </a:prstGeo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31825"/>
            <a:ext cx="8374062" cy="576263"/>
          </a:xfrm>
        </p:spPr>
        <p:txBody>
          <a:bodyPr/>
          <a:lstStyle/>
          <a:p>
            <a:pPr algn="ctr"/>
            <a:r>
              <a:rPr lang="ru-RU" altLang="ru-RU" sz="2800" b="1" u="sng">
                <a:latin typeface="Times New Roman" pitchFamily="18" charset="0"/>
              </a:rPr>
              <a:t>Гражданин и его участие в бюджетном процессе</a:t>
            </a:r>
          </a:p>
        </p:txBody>
      </p:sp>
      <p:sp>
        <p:nvSpPr>
          <p:cNvPr id="17413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D604E500-B7E1-447D-92CB-54CFB1A568F0}" type="slidenum">
              <a:rPr lang="ru-RU" altLang="ru-RU" sz="1800" smtClean="0">
                <a:solidFill>
                  <a:srgbClr val="FFFFFF"/>
                </a:solidFill>
              </a:rPr>
              <a:pPr/>
              <a:t>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817" y="1196752"/>
            <a:ext cx="2513335" cy="119181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налогоплательщик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241494" y="3004245"/>
            <a:ext cx="2376264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исполнению бюджета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26818" y="5013306"/>
            <a:ext cx="2378177" cy="17366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получатель муниципальных услуг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8332" y="3004245"/>
            <a:ext cx="2304256" cy="20090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ГРАЖДАНИН – участник публичных слушаний по проекту бюджета</a:t>
            </a:r>
          </a:p>
          <a:p>
            <a:pPr algn="ctr">
              <a:defRPr/>
            </a:pPr>
            <a:endParaRPr lang="ru-RU" sz="16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3067050" y="3695700"/>
            <a:ext cx="433388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78325" y="450691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614988" y="3695700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78325" y="2595563"/>
            <a:ext cx="431800" cy="431800"/>
          </a:xfrm>
          <a:prstGeom prst="rightArrow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30" name="Picture 22" descr="C:\Users\feu21-03\Documents\Работа\Презентации\рисунки для презентации к проекту бюджета\b667046448c92d15e165ef7036789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3173"/>
            <a:ext cx="1834487" cy="11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:\Users\feu21-03\Documents\Работа\Презентации\рисунки для презентации к проекту бюджета\Primiren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0" y="5074607"/>
            <a:ext cx="2184768" cy="1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15926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>
            <a:extLst>
              <a:ext uri="{FF2B5EF4-FFF2-40B4-BE49-F238E27FC236}">
                <a16:creationId xmlns="" xmlns:a16="http://schemas.microsoft.com/office/drawing/2014/main" id="{5D1AF51D-B912-4BB9-90A9-AC377058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0" y="404813"/>
            <a:ext cx="6985000" cy="863600"/>
          </a:xfrm>
        </p:spPr>
        <p:txBody>
          <a:bodyPr/>
          <a:lstStyle/>
          <a:p>
            <a:pPr algn="ctr"/>
            <a:r>
              <a:rPr lang="ru-RU" altLang="ru-RU" sz="1600" b="1"/>
              <a:t>Подпрограмма «Развитие системы начального общего, основного общего, среднего общего образования Пермского муниципального района», за счет средств местного бюджета, тыс.руб</a:t>
            </a:r>
            <a:r>
              <a:rPr lang="ru-RU" altLang="ru-RU" sz="1800" b="1"/>
              <a:t>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BFBA9FA4-6777-428A-B244-D501A0745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171898"/>
              </p:ext>
            </p:extLst>
          </p:nvPr>
        </p:nvGraphicFramePr>
        <p:xfrm>
          <a:off x="107950" y="1195388"/>
          <a:ext cx="8928100" cy="554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2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9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2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2020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1420" marR="91420" marT="45707" marB="45707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20" marR="91420" marT="45707" marB="457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231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973,2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269 178,6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72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6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(оказание услуг, выполнение работ) муниципальных учреждений 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168 511,0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294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 проекта «Мобильный учитель» 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1 258,3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1 528,2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бесплатного питания  обучающимся с ограниченными возможностями здоровья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21 158,5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17 170,9</a:t>
                      </a: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6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бесплатного питания детям-инвалидам, обучающимся в общеобразовательных школах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579,4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29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перевозки обучающихся до образовательной организации и обратно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17 839,1</a:t>
                      </a: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22 843,8</a:t>
                      </a: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29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мягкого инвентаря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1 654,0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29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родительской плате</a:t>
                      </a:r>
                    </a:p>
                  </a:txBody>
                  <a:tcPr marL="9524" marR="9524" marT="95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7 848,9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15 530,4</a:t>
                      </a:r>
                    </a:p>
                  </a:txBody>
                  <a:tcPr marL="9524" marR="9524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1825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подвоза учителей в реорганизованные образовательные учреждения в связи с производственной необходимостью</a:t>
                      </a:r>
                    </a:p>
                  </a:txBody>
                  <a:tcPr marL="91420" marR="91420" marT="45707" marB="4570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915,8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1 991,3</a:t>
                      </a:r>
                    </a:p>
                  </a:txBody>
                  <a:tcPr marL="91420" marR="91420" marT="45707" marB="45707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483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спортивных объектов для осуществления уставных видов деятельности</a:t>
                      </a:r>
                    </a:p>
                  </a:txBody>
                  <a:tcPr marL="91420" marR="91420" marT="45707" marB="4570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2 955,0</a:t>
                      </a: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2 955,0</a:t>
                      </a:r>
                    </a:p>
                  </a:txBody>
                  <a:tcPr marL="91420" marR="91420" marT="45707" marB="45707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6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обязательных предварительных и периодических медицинских осмотров работников муниципальных образовательных организаций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3 036,5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2 869,0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64977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семьям, имеющим детей в связи с введением режима повышенной готовности ввиду угрозы распространения новой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коронавирусной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инфекции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363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дезинфицирующими средствами, антисептическими средствами для обработки рук</a:t>
                      </a:r>
                    </a:p>
                  </a:txBody>
                  <a:tcPr marL="9524" marR="9524" marT="952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11 653,4</a:t>
                      </a:r>
                    </a:p>
                  </a:txBody>
                  <a:tcPr marL="9524" marR="9524" marT="9524" marB="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3317" name="Номер слайда 3">
            <a:extLst>
              <a:ext uri="{FF2B5EF4-FFF2-40B4-BE49-F238E27FC236}">
                <a16:creationId xmlns="" xmlns:a16="http://schemas.microsoft.com/office/drawing/2014/main" id="{531203F5-A58D-402D-A80D-B90798BC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1CFC6EF-0096-4F05-8C31-3701D5C158C1}" type="slidenum">
              <a:rPr lang="ru-RU" altLang="ru-RU" sz="1800">
                <a:solidFill>
                  <a:srgbClr val="FFFFFF"/>
                </a:solidFill>
              </a:rPr>
              <a:pPr/>
              <a:t>40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53318" name="Picture 2" descr="http://nprospekt.ru/wp-content/uploads/2016/09/%D0%A8%D0%BA%D0%BE%D0%BB%D0%B0-%D0%BC%D0%B5%D1%88%D0%B0%D0%B5%D1%82-%D1%81%D0%BE%D1%86%D0%B8%D0%B0%D0%BB%D0%B8%D0%B7%D0%B0%D1%86%D0%B8%D0%B8-%D0%B4%D0%B5%D1%82%D0%B5%D0%B9.gif">
            <a:extLst>
              <a:ext uri="{FF2B5EF4-FFF2-40B4-BE49-F238E27FC236}">
                <a16:creationId xmlns="" xmlns:a16="http://schemas.microsoft.com/office/drawing/2014/main" id="{115BCA67-06BE-4D7D-87BD-75012E3A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8732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03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.artfile.ru/1600x1200_298467_%5bwww.ArtFile.ru%5d.jpg">
            <a:extLst>
              <a:ext uri="{FF2B5EF4-FFF2-40B4-BE49-F238E27FC236}">
                <a16:creationId xmlns="" xmlns:a16="http://schemas.microsoft.com/office/drawing/2014/main" id="{D41A4060-3678-416A-822A-5C1DCFC4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81075"/>
            <a:ext cx="176371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http://fs.4geo.ru/get/editors/landingpage/1438598537-182385.jpg">
            <a:extLst>
              <a:ext uri="{FF2B5EF4-FFF2-40B4-BE49-F238E27FC236}">
                <a16:creationId xmlns="" xmlns:a16="http://schemas.microsoft.com/office/drawing/2014/main" id="{30CEA8FA-7614-449C-8E25-5FFA82D0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20891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Заголовок 1">
            <a:extLst>
              <a:ext uri="{FF2B5EF4-FFF2-40B4-BE49-F238E27FC236}">
                <a16:creationId xmlns="" xmlns:a16="http://schemas.microsoft.com/office/drawing/2014/main" id="{B02A19A6-BAD2-47D2-A3D6-7B788588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620713"/>
            <a:ext cx="6578600" cy="1408112"/>
          </a:xfrm>
        </p:spPr>
        <p:txBody>
          <a:bodyPr/>
          <a:lstStyle/>
          <a:p>
            <a:pPr algn="ctr"/>
            <a:r>
              <a:rPr lang="ru-RU" altLang="ru-RU" sz="1800" b="1"/>
              <a:t>Подпрограмма «Развитие системы воспитания и дополнительного образования Пермского муниципального района»,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A7A8181-CD50-476E-B79F-A93898167F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393334"/>
              </p:ext>
            </p:extLst>
          </p:nvPr>
        </p:nvGraphicFramePr>
        <p:xfrm>
          <a:off x="250825" y="2276475"/>
          <a:ext cx="8609013" cy="4414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3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07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111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2020 год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1452" marR="91452" marT="45729" marB="45729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56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 «Предоставление дополнительного образования детей по дополнительным общеобразовательным программам в муниципальных организациях дополнительного образования»</a:t>
                      </a: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61 132,9</a:t>
                      </a: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64 834,0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03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 «Мероприятия, обеспечивающие функционирование и развитие дополнительного образования»</a:t>
                      </a: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14 247,9</a:t>
                      </a: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16 227,5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8187"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"Организация оздоровительной кампании на территории Пермского муниципального района"</a:t>
                      </a: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1 851,7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13 125,9</a:t>
                      </a: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9482">
                <a:tc>
                  <a:txBody>
                    <a:bodyPr/>
                    <a:lstStyle/>
                    <a:p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77 232,5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94 187,4</a:t>
                      </a:r>
                      <a:endParaRPr lang="ru-RU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9" marB="45729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303" name="Номер слайда 3">
            <a:extLst>
              <a:ext uri="{FF2B5EF4-FFF2-40B4-BE49-F238E27FC236}">
                <a16:creationId xmlns="" xmlns:a16="http://schemas.microsoft.com/office/drawing/2014/main" id="{932A45B4-1E35-4E4C-9AD5-E1F7DECE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0EE410-41FF-42A3-BB83-1F2B7DA80D00}" type="slidenum">
              <a:rPr lang="ru-RU" altLang="ru-RU" sz="1800">
                <a:solidFill>
                  <a:srgbClr val="FFFFFF"/>
                </a:solidFill>
              </a:rPr>
              <a:pPr/>
              <a:t>41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>
            <a:extLst>
              <a:ext uri="{FF2B5EF4-FFF2-40B4-BE49-F238E27FC236}">
                <a16:creationId xmlns="" xmlns:a16="http://schemas.microsoft.com/office/drawing/2014/main" id="{827AB4F9-1C2C-4D74-A52C-979E7400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549274"/>
            <a:ext cx="6120680" cy="1295549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«Образовательная среда нового поколения» за счет средств местного бюджета,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A3A71078-F644-4E92-9D1A-101ACC1EF3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610343"/>
              </p:ext>
            </p:extLst>
          </p:nvPr>
        </p:nvGraphicFramePr>
        <p:xfrm>
          <a:off x="251520" y="1988840"/>
          <a:ext cx="8785225" cy="4379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2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91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Направления расходов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44" marR="91444" marT="45715" marB="4571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964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«Строительство (реконструкция) объектов общественной инфраструктуры муниципального значения, приобретение объектов недвижимого имущества в муниципальную собственность»</a:t>
                      </a: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85 375,6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69 408,8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82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«Оснащение дополнительных мест в муниципальных образовательных организациях»</a:t>
                      </a:r>
                    </a:p>
                  </a:txBody>
                  <a:tcPr marL="9525" marR="9525" marT="9524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35 845,3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98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«Мероприятия по приведению муниципальных организаций в нормативное состояние»</a:t>
                      </a:r>
                    </a:p>
                  </a:txBody>
                  <a:tcPr marL="9525" marR="9525" marT="95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67 412,8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98 510,8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690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«Строительство спортивных объектов, устройство спортивных площадок и оснащение объектов спортивным оборудованием и инвентарем для занятий физической культурой и спортом»</a:t>
                      </a:r>
                    </a:p>
                  </a:txBody>
                  <a:tcPr marL="9525" marR="9525" marT="9524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2 544,2</a:t>
                      </a:r>
                    </a:p>
                  </a:txBody>
                  <a:tcPr marL="9525" marR="9525" marT="9524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1444" marR="91444" marT="45715" marB="4571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190 837 ,7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170 461,8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5" marB="45715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357" name="Номер слайда 3">
            <a:extLst>
              <a:ext uri="{FF2B5EF4-FFF2-40B4-BE49-F238E27FC236}">
                <a16:creationId xmlns="" xmlns:a16="http://schemas.microsoft.com/office/drawing/2014/main" id="{72487555-A52D-4BF7-B198-7CF7D065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08173CE-3A45-47CA-99C9-46B4E7F16D61}" type="slidenum">
              <a:rPr lang="ru-RU" altLang="ru-RU" sz="1800">
                <a:solidFill>
                  <a:srgbClr val="FFFFFF"/>
                </a:solidFill>
              </a:rPr>
              <a:pPr/>
              <a:t>42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084E4067-06AB-4358-95E9-114E3D22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3384376" cy="251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87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>
            <a:extLst>
              <a:ext uri="{FF2B5EF4-FFF2-40B4-BE49-F238E27FC236}">
                <a16:creationId xmlns="" xmlns:a16="http://schemas.microsoft.com/office/drawing/2014/main" id="{6F046D22-7FBB-4289-89CD-4F272A9E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501008"/>
            <a:ext cx="8856984" cy="954693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реализации Программы и прочие мероприятия в области образования», за счет средств местного бюджета,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26DE670-2728-449B-88DA-CD5CF8C51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730740"/>
              </p:ext>
            </p:extLst>
          </p:nvPr>
        </p:nvGraphicFramePr>
        <p:xfrm>
          <a:off x="193391" y="4365104"/>
          <a:ext cx="8823897" cy="2211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8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16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28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Направления расходов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Уточненный  2020 год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52" marR="91452" marT="45733" marB="4573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«Обеспечение деятельности органов местного самоуправления»</a:t>
                      </a:r>
                    </a:p>
                  </a:txBody>
                  <a:tcPr marL="9526" marR="9526" marT="952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11 773,2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12 088,8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Основное мероприятие «Обеспечение деятельности муниципальных казенных учреждений»</a:t>
                      </a:r>
                    </a:p>
                  </a:txBody>
                  <a:tcPr marL="9526" marR="9526" marT="952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21 500,9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24 031,2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8" marB="0"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6230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Всего расходов</a:t>
                      </a:r>
                    </a:p>
                  </a:txBody>
                  <a:tcPr marL="91452" marR="91452" marT="45733" marB="45733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33 274,1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36 120,0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33" marB="45733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393" name="Номер слайда 3">
            <a:extLst>
              <a:ext uri="{FF2B5EF4-FFF2-40B4-BE49-F238E27FC236}">
                <a16:creationId xmlns="" xmlns:a16="http://schemas.microsoft.com/office/drawing/2014/main" id="{8BB23E4B-A631-4107-9A32-2067286F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EBA7FD-D69F-47A7-BB58-7CD2434DD6BC}" type="slidenum">
              <a:rPr lang="ru-RU" altLang="ru-RU" sz="1800">
                <a:solidFill>
                  <a:srgbClr val="FFFFFF"/>
                </a:solidFill>
              </a:rPr>
              <a:pPr/>
              <a:t>43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592C8A7-47F0-4875-8139-7B1403EB6A98}"/>
              </a:ext>
            </a:extLst>
          </p:cNvPr>
          <p:cNvSpPr txBox="1">
            <a:spLocks/>
          </p:cNvSpPr>
          <p:nvPr/>
        </p:nvSpPr>
        <p:spPr bwMode="auto">
          <a:xfrm>
            <a:off x="1408108" y="966695"/>
            <a:ext cx="7735892" cy="6429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ea typeface="+mj-ea"/>
                <a:cs typeface="Times New Roman" panose="02020603050405020304" pitchFamily="18" charset="0"/>
              </a:rPr>
              <a:t>Подпрограмма «Кадры системы образования Пермского муниципального района»,за счет средств местного бюджета,  тыс. руб.</a:t>
            </a: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="" xmlns:a16="http://schemas.microsoft.com/office/drawing/2014/main" id="{E9DBA7ED-E79D-487C-A651-03E40FA844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476223"/>
              </p:ext>
            </p:extLst>
          </p:nvPr>
        </p:nvGraphicFramePr>
        <p:xfrm>
          <a:off x="178247" y="1844824"/>
          <a:ext cx="8858250" cy="1703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1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89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Направления расходов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39" marR="91439" marT="45753" marB="4575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857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«Мероприятия, обеспечивающие кадровую политику в сфере образования»</a:t>
                      </a:r>
                    </a:p>
                  </a:txBody>
                  <a:tcPr marL="9525" marR="9525" marT="953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2 050,1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2 193,3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2 050,1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2 193,3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2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8394" name="Picture 2" descr="https://im2-tub-ru.yandex.net/i?id=5f87bc7ed5229b5ab35142af2f20b77c&amp;n=33&amp;h=225&amp;w=180">
            <a:extLst>
              <a:ext uri="{FF2B5EF4-FFF2-40B4-BE49-F238E27FC236}">
                <a16:creationId xmlns="" xmlns:a16="http://schemas.microsoft.com/office/drawing/2014/main" id="{1DE920C4-E946-48DE-BAFA-39F604EB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" y="476672"/>
            <a:ext cx="1296567" cy="162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shkola-sosh3.ucoz.ru/nedelyamuzikiizo.jpg">
            <a:extLst>
              <a:ext uri="{FF2B5EF4-FFF2-40B4-BE49-F238E27FC236}">
                <a16:creationId xmlns="" xmlns:a16="http://schemas.microsoft.com/office/drawing/2014/main" id="{FCED1BF1-8025-4079-8C7F-22B5DD2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Заголовок 1">
            <a:extLst>
              <a:ext uri="{FF2B5EF4-FFF2-40B4-BE49-F238E27FC236}">
                <a16:creationId xmlns="" xmlns:a16="http://schemas.microsoft.com/office/drawing/2014/main" id="{A227F299-95B0-49A3-B088-650F4F0A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313" y="485775"/>
            <a:ext cx="5976937" cy="711200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сферы культуры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8A0420C8-8073-4191-9494-CBC1AF55A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404957"/>
              </p:ext>
            </p:extLst>
          </p:nvPr>
        </p:nvGraphicFramePr>
        <p:xfrm>
          <a:off x="179512" y="1693863"/>
          <a:ext cx="8640959" cy="31153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547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2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220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9" marB="4569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80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числа посещений организаций культуры (к уровню 2017 года)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9524" marR="9524" marT="9523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творческих коллективов и индивидуальных исполнителей, ставших дипломантами и лауреатами международных и всероссийских конкурсов, фестивалей, 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и молодежи, получающих в Пермском районе услуги художественного образования, от общей численности детей в возрасте 5-18 лет, проживающих в Пермском районе,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809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посетителей музея, получающих муниципальную услугу «Публичный показ музейных предметов, музейных коллекций»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8000</a:t>
                      </a:r>
                    </a:p>
                  </a:txBody>
                  <a:tcPr marL="9524" marR="9524" marT="9523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9551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инфраструктурных объектов сферы культуры (реконструкция, строительство)</a:t>
                      </a:r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ед.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indent="0"/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плата работников муниципальных учреждений культуры и искусства, подведомственных Управлению культуры, %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1448" marT="45700" marB="45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7686">
                <a:tc>
                  <a:txBody>
                    <a:bodyPr/>
                    <a:lstStyle/>
                    <a:p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среднемесячной заработной платы педагогических работников учреждений дополнительного образования,</a:t>
                      </a:r>
                      <a:r>
                        <a:rPr kumimoji="0" lang="ru-RU" sz="13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подведомственных Управлению культуры , %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91448" marT="45700" marB="45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6" marR="9526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9438" name="Номер слайда 3">
            <a:extLst>
              <a:ext uri="{FF2B5EF4-FFF2-40B4-BE49-F238E27FC236}">
                <a16:creationId xmlns="" xmlns:a16="http://schemas.microsoft.com/office/drawing/2014/main" id="{FD29F682-67A6-4A76-B289-99AA32D2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E24926-BEB5-4BA1-AED8-BECEEBB40FD0}" type="slidenum">
              <a:rPr lang="ru-RU" altLang="ru-RU" sz="1800">
                <a:solidFill>
                  <a:srgbClr val="FFFFFF"/>
                </a:solidFill>
              </a:rPr>
              <a:pPr/>
              <a:t>44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59439" name="Прямоугольник 1">
            <a:extLst>
              <a:ext uri="{FF2B5EF4-FFF2-40B4-BE49-F238E27FC236}">
                <a16:creationId xmlns="" xmlns:a16="http://schemas.microsoft.com/office/drawing/2014/main" id="{FE6C8DF0-FB4B-4B30-A42B-7B9D10DC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169988"/>
            <a:ext cx="7488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/>
              <a:t>Цель Программы: создание условий для обеспечения равного доступа у культурным ценностям и творческой самореализации жителей Пермского района</a:t>
            </a:r>
            <a:endParaRPr lang="ru-RU" altLang="ru-RU" sz="1400" i="1" dirty="0"/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7F1F5B4B-DADE-4D4D-89E3-ED761C842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099201"/>
              </p:ext>
            </p:extLst>
          </p:nvPr>
        </p:nvGraphicFramePr>
        <p:xfrm>
          <a:off x="-25516" y="4725144"/>
          <a:ext cx="8972551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7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shkola-sosh3.ucoz.ru/nedelyamuzikiizo.jpg">
            <a:extLst>
              <a:ext uri="{FF2B5EF4-FFF2-40B4-BE49-F238E27FC236}">
                <a16:creationId xmlns="" xmlns:a16="http://schemas.microsoft.com/office/drawing/2014/main" id="{AE9E0DB3-EAE5-4FC0-866A-BBC5448C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Заголовок 1">
            <a:extLst>
              <a:ext uri="{FF2B5EF4-FFF2-40B4-BE49-F238E27FC236}">
                <a16:creationId xmlns="" xmlns:a16="http://schemas.microsoft.com/office/drawing/2014/main" id="{E8FF2C40-FDDA-424D-9419-08EF19A5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5" y="485775"/>
            <a:ext cx="6559550" cy="976313"/>
          </a:xfrm>
        </p:spPr>
        <p:txBody>
          <a:bodyPr/>
          <a:lstStyle/>
          <a:p>
            <a:pPr algn="ctr"/>
            <a:r>
              <a:rPr lang="ru-RU" altLang="ru-RU" sz="2000" b="1"/>
              <a:t>Основные мероприятия Муниципальной программы «Развитие сферы культуры Пермского муниципального района», тыс.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85DCB4B-BBA3-4953-AED0-1DF66E228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170441"/>
              </p:ext>
            </p:extLst>
          </p:nvPr>
        </p:nvGraphicFramePr>
        <p:xfrm>
          <a:off x="179388" y="1557338"/>
          <a:ext cx="8858250" cy="4679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Направления расходов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38" marR="91438" marT="45693" marB="45693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15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культурно-массовых мероприятий в области культурно-досуговой деятельности и библиотечного дела</a:t>
                      </a:r>
                    </a:p>
                  </a:txBody>
                  <a:tcPr marL="9525" marR="9525" marT="95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3 122,3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5 031,0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8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effectLst/>
                          <a:latin typeface="Times New Roman"/>
                        </a:rPr>
                        <a:t>Развитие системы художественного образования, в </a:t>
                      </a:r>
                      <a:r>
                        <a:rPr lang="ru-RU" sz="1800" b="0" i="0" u="none" strike="noStrike" dirty="0" err="1">
                          <a:effectLst/>
                          <a:latin typeface="Times New Roman"/>
                        </a:rPr>
                        <a:t>т.ч</a:t>
                      </a:r>
                      <a:r>
                        <a:rPr lang="ru-RU" sz="2000" b="0" i="0" u="none" strike="noStrike" dirty="0">
                          <a:effectLst/>
                          <a:latin typeface="Times New Roman"/>
                        </a:rPr>
                        <a:t>.: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84 085,6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96 816,4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 проведение обязательных предварительных и периодических медицинских осмотров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172,7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185,1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57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предоставление грантов на участие в международных</a:t>
                      </a:r>
                      <a:r>
                        <a:rPr lang="ru-RU" sz="18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 всероссийских конкурсах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10,3</a:t>
                      </a: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</a:t>
                      </a:r>
                    </a:p>
                  </a:txBody>
                  <a:tcPr marL="9525" marR="9525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-приобретение музыкальных инструментов, мебели, оборудования и костюмов для детских школ искусств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3 576,0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11 443,1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Сохранение, пополнение, популяризация музейного фонда и развитие музея</a:t>
                      </a:r>
                    </a:p>
                  </a:txBody>
                  <a:tcPr marL="9525" marR="9525" marT="95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5 013,9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4 815,4</a:t>
                      </a:r>
                    </a:p>
                  </a:txBody>
                  <a:tcPr marL="9525" marR="9525" marT="95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Приведение в нормативное состояние учреждений культуры и образовательных организаций в сфере культуры</a:t>
                      </a:r>
                    </a:p>
                  </a:txBody>
                  <a:tcPr marL="9525" marR="9525" marT="95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7 096,8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2 579,1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0458" name="Номер слайда 3">
            <a:extLst>
              <a:ext uri="{FF2B5EF4-FFF2-40B4-BE49-F238E27FC236}">
                <a16:creationId xmlns="" xmlns:a16="http://schemas.microsoft.com/office/drawing/2014/main" id="{872A6A8F-DF30-47BA-A42B-CB66CDEE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093772E-D808-47A4-9F65-53ED6732D78E}" type="slidenum">
              <a:rPr lang="ru-RU" altLang="ru-RU" sz="1800">
                <a:solidFill>
                  <a:srgbClr val="FFFFFF"/>
                </a:solidFill>
              </a:rPr>
              <a:pPr/>
              <a:t>45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shkola-sosh3.ucoz.ru/nedelyamuzikiizo.jpg">
            <a:extLst>
              <a:ext uri="{FF2B5EF4-FFF2-40B4-BE49-F238E27FC236}">
                <a16:creationId xmlns="" xmlns:a16="http://schemas.microsoft.com/office/drawing/2014/main" id="{586ABA73-0AFE-424C-BBC6-01028D63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54000"/>
            <a:ext cx="20875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C9C213FE-7459-4F77-8372-682517849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347034"/>
              </p:ext>
            </p:extLst>
          </p:nvPr>
        </p:nvGraphicFramePr>
        <p:xfrm>
          <a:off x="246063" y="2348880"/>
          <a:ext cx="8821738" cy="3290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29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4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3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Направления расходов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57" marR="91457" marT="45705" marB="45705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6980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Приобретение, строительство, реконструкция объектов общественной инфраструктуры муниципального значения, приобретение объектов недвижимого имущества в имущественную собственность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49 300,0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12 446,8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82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работников бюджетной сферы</a:t>
                      </a: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1 049,0</a:t>
                      </a: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1 049,0</a:t>
                      </a: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1827">
                <a:tc>
                  <a:txBody>
                    <a:bodyPr/>
                    <a:lstStyle/>
                    <a:p>
                      <a:pPr marL="0" indent="0"/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</a:txBody>
                  <a:tcPr marL="91457" marR="91457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4 717,7</a:t>
                      </a:r>
                    </a:p>
                  </a:txBody>
                  <a:tcPr marL="9527" marR="9527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4 799,0</a:t>
                      </a:r>
                    </a:p>
                  </a:txBody>
                  <a:tcPr marL="9527" marR="9527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26">
                <a:tc>
                  <a:txBody>
                    <a:bodyPr/>
                    <a:lstStyle/>
                    <a:p>
                      <a:r>
                        <a:rPr lang="ru-RU" sz="1800" b="1" dirty="0"/>
                        <a:t>Всего расходов по программе</a:t>
                      </a:r>
                    </a:p>
                  </a:txBody>
                  <a:tcPr marL="91457" marR="91457" marT="45703" marB="4570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154 385,3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127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536,7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7" marR="9527" marT="952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469" name="Номер слайда 3">
            <a:extLst>
              <a:ext uri="{FF2B5EF4-FFF2-40B4-BE49-F238E27FC236}">
                <a16:creationId xmlns="" xmlns:a16="http://schemas.microsoft.com/office/drawing/2014/main" id="{4AC724A8-328D-43B9-A086-BDC32C74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1D038ED-9EF1-46CB-A5D3-A48A3A4648E8}" type="slidenum">
              <a:rPr lang="ru-RU" altLang="ru-RU" sz="1800">
                <a:solidFill>
                  <a:srgbClr val="FFFFFF"/>
                </a:solidFill>
              </a:rPr>
              <a:pPr/>
              <a:t>46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1470" name="Заголовок 1">
            <a:extLst>
              <a:ext uri="{FF2B5EF4-FFF2-40B4-BE49-F238E27FC236}">
                <a16:creationId xmlns="" xmlns:a16="http://schemas.microsoft.com/office/drawing/2014/main" id="{CFA43457-D14C-4008-A382-DD398B60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5" y="836712"/>
            <a:ext cx="6630988" cy="1066800"/>
          </a:xfrm>
        </p:spPr>
        <p:txBody>
          <a:bodyPr/>
          <a:lstStyle/>
          <a:p>
            <a:pPr algn="ctr"/>
            <a:r>
              <a:rPr lang="ru-RU" altLang="ru-RU" sz="2400" b="1" dirty="0"/>
              <a:t>Основные мероприятия муниципальной программы «Развитие сферы культуры Пермского муниципального района», тыс. руб. (продолжение)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>
            <a:extLst>
              <a:ext uri="{FF2B5EF4-FFF2-40B4-BE49-F238E27FC236}">
                <a16:creationId xmlns="" xmlns:a16="http://schemas.microsoft.com/office/drawing/2014/main" id="{D25FFD97-3001-4B0F-B462-5DF58F7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956" y="692696"/>
            <a:ext cx="6927044" cy="6477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«Обеспечение безопасности населения и территории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A47F23C-B07A-4C34-87FC-8A175D3BBA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404646"/>
              </p:ext>
            </p:extLst>
          </p:nvPr>
        </p:nvGraphicFramePr>
        <p:xfrm>
          <a:off x="323528" y="2119207"/>
          <a:ext cx="8502401" cy="3048386"/>
        </p:xfrm>
        <a:graphic>
          <a:graphicData uri="http://schemas.openxmlformats.org/drawingml/2006/table">
            <a:tbl>
              <a:tblPr/>
              <a:tblGrid>
                <a:gridCol w="7539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29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показателя (единица измерения)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8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Уровень преступности на 10 000 населения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191,2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Гибель и травматизм детей в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 - транспортных происшествиях на автодорогах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 Пермского муниципального района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Гибели людей в чрезвычайных ситуациях и происшествиях связанных с возникновением пожаров на территории Пермского муниципального района, на 10 000 населения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1,99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систем безопасности 17 объектов муниципальных образовательных учреждений Пермского муниципального района,</a:t>
                      </a:r>
                      <a:r>
                        <a:rPr kumimoji="0"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Установка </a:t>
                      </a:r>
                      <a:r>
                        <a:rPr kumimoji="0"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сирено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-речевых систем оповещения населения в населенных пунктах Пермского муниципального района,</a:t>
                      </a:r>
                      <a:r>
                        <a:rPr kumimoji="0" lang="ru-RU" sz="14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Уровень преступности и правонарушений в сфере незаконного оборота наркотических веществ, на 10000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2,15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3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Гибели людей на водных объектах Пермского муниципального района,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на 10 000 населения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(ед.)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2050" algn="l"/>
                          <a:tab pos="1744663" algn="l"/>
                          <a:tab pos="2325688" algn="l"/>
                          <a:tab pos="2908300" algn="l"/>
                          <a:tab pos="3489325" algn="l"/>
                          <a:tab pos="4070350" algn="l"/>
                          <a:tab pos="4652963" algn="l"/>
                          <a:tab pos="5233988" algn="l"/>
                          <a:tab pos="5816600" algn="l"/>
                          <a:tab pos="6397625" algn="l"/>
                          <a:tab pos="6978650" algn="l"/>
                          <a:tab pos="7561263" algn="l"/>
                          <a:tab pos="8142288" algn="l"/>
                          <a:tab pos="8724900" algn="l"/>
                          <a:tab pos="9305925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1,52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2509" name="Номер слайда 3">
            <a:extLst>
              <a:ext uri="{FF2B5EF4-FFF2-40B4-BE49-F238E27FC236}">
                <a16:creationId xmlns="" xmlns:a16="http://schemas.microsoft.com/office/drawing/2014/main" id="{4B7A7094-49E6-46C1-BC02-5CC66A24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093451-454D-4E42-9B69-B42983EA64CD}" type="slidenum">
              <a:rPr lang="ru-RU" altLang="ru-RU" sz="1800">
                <a:solidFill>
                  <a:srgbClr val="FFFFFF"/>
                </a:solidFill>
              </a:rPr>
              <a:pPr/>
              <a:t>47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2510" name="Прямоугольник 1">
            <a:extLst>
              <a:ext uri="{FF2B5EF4-FFF2-40B4-BE49-F238E27FC236}">
                <a16:creationId xmlns="" xmlns:a16="http://schemas.microsoft.com/office/drawing/2014/main" id="{075632B6-4AC5-48F7-831D-65B7498A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3" y="1484784"/>
            <a:ext cx="662543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srgbClr val="000000"/>
                </a:solidFill>
              </a:rPr>
              <a:t>Цель Программы</a:t>
            </a:r>
            <a:r>
              <a:rPr lang="ru-RU" altLang="ru-RU" sz="1300" b="1" i="1" dirty="0">
                <a:solidFill>
                  <a:srgbClr val="000000"/>
                </a:solidFill>
              </a:rPr>
              <a:t>: </a:t>
            </a:r>
            <a:r>
              <a:rPr lang="ru-RU" altLang="ru-RU" sz="1800" b="1" i="1" dirty="0">
                <a:solidFill>
                  <a:srgbClr val="000000"/>
                </a:solidFill>
              </a:rPr>
              <a:t>повышения уровня  безопасности населения и территории Пермского муниципального района</a:t>
            </a:r>
          </a:p>
          <a:p>
            <a:pPr algn="just" eaLnBrk="1" hangingPunct="1"/>
            <a:r>
              <a:rPr lang="ru-RU" altLang="ru-RU" sz="1400" b="1" i="1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20651076"/>
              </p:ext>
            </p:extLst>
          </p:nvPr>
        </p:nvGraphicFramePr>
        <p:xfrm>
          <a:off x="283315" y="5085184"/>
          <a:ext cx="8641654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184956" y="155456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amps.perm.ru/files/img/news/1467022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416" r="12920" b="14427"/>
          <a:stretch>
            <a:fillRect/>
          </a:stretch>
        </p:blipFill>
        <p:spPr bwMode="auto">
          <a:xfrm>
            <a:off x="668338" y="296863"/>
            <a:ext cx="2032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916238" y="642938"/>
            <a:ext cx="6084887" cy="134620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«Обеспечение безопасности населения и территории Пермского муниципального района», 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530374"/>
              </p:ext>
            </p:extLst>
          </p:nvPr>
        </p:nvGraphicFramePr>
        <p:xfrm>
          <a:off x="179388" y="2133600"/>
          <a:ext cx="8750300" cy="4463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7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53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168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36" marR="91436" marT="45717" marB="4571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9688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Профилактика преступлений,  терроризма и экстремизма, повышение антитеррористической защищенности  мест массового пребывания людей</a:t>
                      </a:r>
                    </a:p>
                  </a:txBody>
                  <a:tcPr marL="91436" marR="91436" marT="45717" marB="4571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2 324,1</a:t>
                      </a: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1 688,5</a:t>
                      </a:r>
                    </a:p>
                  </a:txBody>
                  <a:tcPr marL="91436" marR="91436" marT="45717" marB="45717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056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безопасного участия детей в дорожном движении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7170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эффективной защиты населения и территории муниципального района от чрезвычайных ситуаций мирного и военного времени, других опасностей и происшествий, угрожающих  жизни, здоровью и имуществу граждан, </a:t>
                      </a:r>
                      <a:r>
                        <a:rPr kumimoji="0" lang="ru-RU" sz="1600" i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том числе: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439,8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17 209,1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812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-приобретение и установка модульных конструкций для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аварийно-спасательного формирования</a:t>
                      </a:r>
                      <a:endParaRPr lang="ru-RU" sz="160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16 696,0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66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реализации муниципальной  программы</a:t>
                      </a:r>
                      <a:endParaRPr lang="ru-RU" sz="1600" i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20 983,1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17 615,2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2310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17999" marR="17999" marT="17998" marB="1799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23 977,0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36 742,8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8" marB="17998"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5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191D4C1-91E4-4DE0-A453-B0F83FFB9A22}" type="slidenum">
              <a:rPr lang="ru-RU" altLang="ru-RU" sz="1800" smtClean="0">
                <a:solidFill>
                  <a:srgbClr val="FFFFFF"/>
                </a:solidFill>
              </a:rPr>
              <a:pPr/>
              <a:t>48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89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>
            <a:extLst>
              <a:ext uri="{FF2B5EF4-FFF2-40B4-BE49-F238E27FC236}">
                <a16:creationId xmlns="" xmlns:a16="http://schemas.microsoft.com/office/drawing/2014/main" id="{73B13BFE-0B7D-462D-AEBD-EE3DA3C7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765175"/>
            <a:ext cx="6623942" cy="936625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отдельных направлений социальной сферы Пермского муниципального района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17D058D3-7455-42E3-A0BA-0D0A7B531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63985"/>
              </p:ext>
            </p:extLst>
          </p:nvPr>
        </p:nvGraphicFramePr>
        <p:xfrm>
          <a:off x="395288" y="2852738"/>
          <a:ext cx="8281168" cy="18477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16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46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64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1" marB="45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1" marB="456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95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 Пермского муниципального района по состоянию на 01.01.2022 (прогноз),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118 363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642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приоритетных объектов социальной инфраструктуры, доступных для инвалидов и других маломобильных групп населения, в общем количестве приоритетных объектов социальной инфраструктуры</a:t>
                      </a:r>
                    </a:p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3749" name="Номер слайда 3">
            <a:extLst>
              <a:ext uri="{FF2B5EF4-FFF2-40B4-BE49-F238E27FC236}">
                <a16:creationId xmlns="" xmlns:a16="http://schemas.microsoft.com/office/drawing/2014/main" id="{CC0FEC07-A210-4385-B89A-FADBA4DE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CBD0E6D-4CA9-45B5-A352-0CB4A82CFF2E}" type="slidenum">
              <a:rPr lang="ru-RU" altLang="ru-RU" sz="1800">
                <a:solidFill>
                  <a:srgbClr val="FFFFFF"/>
                </a:solidFill>
              </a:rPr>
              <a:pPr/>
              <a:t>49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3750" name="Прямоугольник 1">
            <a:extLst>
              <a:ext uri="{FF2B5EF4-FFF2-40B4-BE49-F238E27FC236}">
                <a16:creationId xmlns="" xmlns:a16="http://schemas.microsoft.com/office/drawing/2014/main" id="{858DBF61-FE6D-49E5-B825-B258CDC48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861923"/>
            <a:ext cx="640896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i="1" dirty="0">
                <a:solidFill>
                  <a:prstClr val="black"/>
                </a:solidFill>
              </a:rPr>
              <a:t>Цель Программы: </a:t>
            </a:r>
            <a:r>
              <a:rPr lang="ru-RU" altLang="ru-RU" sz="1800" dirty="0">
                <a:solidFill>
                  <a:prstClr val="black"/>
                </a:solidFill>
              </a:rPr>
              <a:t>Обеспечение условий для развития человеческого потенциала на территории Пермского муниципального района</a:t>
            </a:r>
            <a:endParaRPr lang="ru-RU" altLang="ru-RU" sz="1800" b="1" i="1" dirty="0">
              <a:solidFill>
                <a:prstClr val="black"/>
              </a:solidFill>
            </a:endParaRPr>
          </a:p>
          <a:p>
            <a:pPr algn="just" eaLnBrk="1" hangingPunct="1"/>
            <a:endParaRPr lang="ru-RU" altLang="ru-RU" sz="1600" i="1" dirty="0">
              <a:solidFill>
                <a:prstClr val="black"/>
              </a:solidFill>
            </a:endParaRPr>
          </a:p>
        </p:txBody>
      </p:sp>
      <p:pic>
        <p:nvPicPr>
          <p:cNvPr id="8" name="Picture 39">
            <a:extLst>
              <a:ext uri="{FF2B5EF4-FFF2-40B4-BE49-F238E27FC236}">
                <a16:creationId xmlns="" xmlns:a16="http://schemas.microsoft.com/office/drawing/2014/main" id="{41FA3C5C-F096-47C2-AEC0-879B829A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2017018" cy="19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27881998"/>
              </p:ext>
            </p:extLst>
          </p:nvPr>
        </p:nvGraphicFramePr>
        <p:xfrm>
          <a:off x="260698" y="4804855"/>
          <a:ext cx="8641654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97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71488" y="549275"/>
            <a:ext cx="8229600" cy="504825"/>
          </a:xfrm>
        </p:spPr>
        <p:txBody>
          <a:bodyPr/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бюджета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9F0102B-BD59-4B53-AB2E-0338EAB53616}" type="slidenum">
              <a:rPr lang="ru-RU" altLang="ru-RU" sz="1800" smtClean="0">
                <a:solidFill>
                  <a:srgbClr val="FFFFFF"/>
                </a:solidFill>
              </a:rPr>
              <a:pPr/>
              <a:t>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004888" y="1196975"/>
            <a:ext cx="735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99FF"/>
                </a:solidFill>
              </a:rPr>
              <a:t>Бюджет</a:t>
            </a:r>
            <a:r>
              <a:rPr lang="ru-RU" altLang="ru-RU" sz="1800" b="1" i="1" dirty="0">
                <a:solidFill>
                  <a:srgbClr val="0099FF"/>
                </a:solidFill>
              </a:rPr>
              <a:t> </a:t>
            </a:r>
            <a:r>
              <a:rPr lang="ru-RU" altLang="ru-RU" sz="1800" dirty="0">
                <a:solidFill>
                  <a:srgbClr val="002060"/>
                </a:solidFill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257175" y="2838450"/>
            <a:ext cx="26860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</a:rPr>
              <a:t>Доходы бюджета </a:t>
            </a:r>
            <a:r>
              <a:rPr lang="ru-RU" altLang="ru-RU" sz="1600" dirty="0">
                <a:solidFill>
                  <a:srgbClr val="003366"/>
                </a:solidFill>
              </a:rPr>
              <a:t>– поступающие в бюджет денежные средства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6418263" y="2714625"/>
            <a:ext cx="26447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002060"/>
                </a:solidFill>
              </a:rPr>
              <a:t>Расходы бюджета </a:t>
            </a:r>
            <a:r>
              <a:rPr lang="ru-RU" altLang="ru-RU" sz="1600">
                <a:solidFill>
                  <a:srgbClr val="002060"/>
                </a:solidFill>
              </a:rPr>
              <a:t>– выплачиваемые из бюджета денежные средства</a:t>
            </a:r>
          </a:p>
          <a:p>
            <a:pPr algn="ctr"/>
            <a:endParaRPr lang="ru-RU" altLang="ru-RU" sz="1600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413" y="4132263"/>
            <a:ext cx="5545137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Дефицит бюджета</a:t>
            </a:r>
            <a:r>
              <a:rPr lang="ru-RU" sz="1600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расходов бюджета над его доходами.</a:t>
            </a:r>
          </a:p>
          <a:p>
            <a:pPr algn="ctr">
              <a:defRPr/>
            </a:pPr>
            <a:endParaRPr lang="ru-RU" sz="1600" dirty="0">
              <a:latin typeface="+mn-lt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B050"/>
                </a:solidFill>
                <a:latin typeface="+mn-lt"/>
              </a:rPr>
              <a:t>Профицит бюджета </a:t>
            </a:r>
            <a:r>
              <a:rPr lang="ru-RU" sz="1600" dirty="0">
                <a:latin typeface="+mn-lt"/>
              </a:rPr>
              <a:t>– </a:t>
            </a:r>
          </a:p>
          <a:p>
            <a:pPr algn="ctr">
              <a:defRPr/>
            </a:pPr>
            <a:r>
              <a:rPr lang="ru-RU" sz="1600" dirty="0">
                <a:latin typeface="+mn-lt"/>
              </a:rPr>
              <a:t>превышение доходов бюджета над его расходами.</a:t>
            </a:r>
            <a:endParaRPr lang="ru-RU" sz="200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258888" y="5876925"/>
            <a:ext cx="6481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FF0000"/>
                </a:solidFill>
              </a:rPr>
              <a:t>! Важно: обязательное требование, предъявляемое к составлению и утверждению бюджета – это его сбалансированность.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024188" y="3032125"/>
            <a:ext cx="4318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903913" y="3032125"/>
            <a:ext cx="4318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7" name="Picture 6" descr="C:\Users\feu21-03\Documents\Работа\Презентации\рисунки для презентации к проекту бюджета\depositphotos_73605159-stock-photo-money-bag-with-red-b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57" y="2161445"/>
            <a:ext cx="212184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019550"/>
            <a:ext cx="14779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8" descr="C:\Users\feu21-03\Documents\Работа\Презентации\рисунки для презентации к проекту бюджета\depositphotos_38176385-stock-illustration-unbalanced-justice-sc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27500"/>
            <a:ext cx="152558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678186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3">
            <a:extLst>
              <a:ext uri="{FF2B5EF4-FFF2-40B4-BE49-F238E27FC236}">
                <a16:creationId xmlns="" xmlns:a16="http://schemas.microsoft.com/office/drawing/2014/main" id="{D13603CD-3A54-40C9-AE6E-6ABFF71EA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83768" y="692150"/>
            <a:ext cx="6191920" cy="1296690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«Развитие отдельных направлений социальной сферы Пермского муниципального района»,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18977BE9-B76A-4809-AFAD-C3B60CBE4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103773"/>
              </p:ext>
            </p:extLst>
          </p:nvPr>
        </p:nvGraphicFramePr>
        <p:xfrm>
          <a:off x="347460" y="2193365"/>
          <a:ext cx="8569325" cy="42699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912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36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4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083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2020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2021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 marT="45736" marB="4573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02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программы, всего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средства бюджета Пермского муниципального района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бюджета Пермского края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редства федерального бюджета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бюджетов сельских поселений</a:t>
                      </a: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137 399,7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435,1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718,9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400" b="0" i="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929,3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93 404,5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18 059,7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373,3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311,5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i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400" i="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660,0</a:t>
                      </a:r>
                      <a:endParaRPr lang="ru-RU" sz="14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2610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«Улучшение жилищных условий граждан, проживающих в Пермском муниципальном районе»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116 477,8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69 018,7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3939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жильем молодых семей</a:t>
                      </a:r>
                      <a:r>
                        <a:rPr kumimoji="0"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федеральный бюджет, бюджеты поселений)</a:t>
                      </a:r>
                      <a:endParaRPr lang="ru-RU" sz="1400" b="1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52 497,8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(52 497,8)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32 565,0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2610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жильем отдельных категорий граждан </a:t>
                      </a:r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федеральный бюджет)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13 591,0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(13 591,0)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2659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и ремонт специализированного жилищного фонда</a:t>
                      </a:r>
                      <a:endParaRPr lang="ru-RU" sz="16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993,2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2100964070"/>
                  </a:ext>
                </a:extLst>
              </a:tr>
              <a:tr h="92267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социальной поддержки в обеспечении жилыми помещениями детей-сирот и детей, оставшихся без попечения родителей, лиц из числа детей-сирот и детей, оставшихся без попечения родителей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50 388,9</a:t>
                      </a:r>
                    </a:p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(50 388,9)</a:t>
                      </a:r>
                    </a:p>
                  </a:txBody>
                  <a:tcPr marL="18001" marR="18001" marT="18006" marB="180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35 460,5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(35 460,5)</a:t>
                      </a:r>
                    </a:p>
                  </a:txBody>
                  <a:tcPr marL="18001" marR="18001" marT="18006" marB="18006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4789" name="Номер слайда 1">
            <a:extLst>
              <a:ext uri="{FF2B5EF4-FFF2-40B4-BE49-F238E27FC236}">
                <a16:creationId xmlns="" xmlns:a16="http://schemas.microsoft.com/office/drawing/2014/main" id="{15A4757E-E712-4597-A333-6AD4E0C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CF6753-8644-4A36-A98C-F90E25E5AE92}" type="slidenum">
              <a:rPr lang="ru-RU" altLang="ru-RU" sz="1800">
                <a:solidFill>
                  <a:srgbClr val="FFFFFF"/>
                </a:solidFill>
              </a:rPr>
              <a:pPr/>
              <a:t>50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AF001F-B08B-4B9B-BB82-AA2E364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42" y="435778"/>
            <a:ext cx="1954502" cy="168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49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1">
            <a:extLst>
              <a:ext uri="{FF2B5EF4-FFF2-40B4-BE49-F238E27FC236}">
                <a16:creationId xmlns="" xmlns:a16="http://schemas.microsoft.com/office/drawing/2014/main" id="{5E787DB5-C7DA-460A-B9C5-8161A761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FC574F4-1BC0-4714-8B73-0460A0DD3FB4}" type="slidenum">
              <a:rPr lang="ru-RU" altLang="ru-RU" sz="1800">
                <a:solidFill>
                  <a:srgbClr val="FFFFFF"/>
                </a:solidFill>
              </a:rPr>
              <a:pPr/>
              <a:t>51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38972C8-FCC8-4A73-B172-7FE1118B1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811070"/>
              </p:ext>
            </p:extLst>
          </p:nvPr>
        </p:nvGraphicFramePr>
        <p:xfrm>
          <a:off x="359569" y="2576236"/>
          <a:ext cx="8424862" cy="39253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85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0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83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38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расходов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2020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2021 год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30" marB="4573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и дети Пермского муниципального района»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7 096,5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10 453,0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8802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среды, дружественной к семье и детям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1 470,0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здорового образа жизни детей. Равные возможности для детей</a:t>
                      </a:r>
                      <a:endParaRPr lang="ru-RU" sz="16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422,7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401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созданию условий осуществления медицинской деятельности в модульных зданиях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5 203,8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(1 331,7)</a:t>
                      </a: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8 458,8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(1 997,6)</a:t>
                      </a: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4383">
                <a:tc>
                  <a:txBody>
                    <a:bodyPr/>
                    <a:lstStyle/>
                    <a:p>
                      <a:r>
                        <a:rPr kumimoji="0" lang="ru-RU" sz="1600" u="non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kumimoji="0" lang="ru-RU" sz="1600" u="non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sz="1600" u="non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реализации муниципальной программы»</a:t>
                      </a:r>
                      <a:endParaRPr lang="ru-RU" sz="1600" b="1" u="non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13 932,9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253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органов местного самоуправления</a:t>
                      </a:r>
                    </a:p>
                    <a:p>
                      <a:r>
                        <a:rPr kumimoji="0"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400" i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i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400" b="1" u="non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(5 273,6)</a:t>
                      </a:r>
                    </a:p>
                  </a:txBody>
                  <a:tcPr marL="18000" marR="18000" marT="18004" marB="180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13 932,9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(5 321,8)</a:t>
                      </a:r>
                    </a:p>
                  </a:txBody>
                  <a:tcPr marL="18000" marR="18000" marT="18004" marB="18004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5815" name="Picture 39">
            <a:extLst>
              <a:ext uri="{FF2B5EF4-FFF2-40B4-BE49-F238E27FC236}">
                <a16:creationId xmlns="" xmlns:a16="http://schemas.microsoft.com/office/drawing/2014/main" id="{A0CB639C-73B6-4783-88AD-A7B13179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872207" cy="18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720A31-27C8-40B8-913B-B63E730E9060}"/>
              </a:ext>
            </a:extLst>
          </p:cNvPr>
          <p:cNvSpPr txBox="1"/>
          <p:nvPr/>
        </p:nvSpPr>
        <p:spPr>
          <a:xfrm>
            <a:off x="2434358" y="935519"/>
            <a:ext cx="6530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424456"/>
                </a:solidFill>
                <a:cs typeface="Times New Roman" panose="02020603050405020304" pitchFamily="18" charset="0"/>
              </a:rPr>
              <a:t>Программа  «Развитие отдельных направлений социальной сферы Пермского муниципального района», </a:t>
            </a:r>
            <a:r>
              <a:rPr lang="ru-RU" altLang="ru-RU" sz="2400" b="1" dirty="0" err="1">
                <a:solidFill>
                  <a:srgbClr val="424456"/>
                </a:solidFill>
                <a:cs typeface="Times New Roman" panose="02020603050405020304" pitchFamily="18" charset="0"/>
              </a:rPr>
              <a:t>тыс.руб</a:t>
            </a:r>
            <a:r>
              <a:rPr lang="ru-RU" altLang="ru-RU" sz="2000" dirty="0">
                <a:solidFill>
                  <a:srgbClr val="424456"/>
                </a:solidFill>
                <a:latin typeface="Trebuchet MS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71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2339975" y="765175"/>
            <a:ext cx="4824413" cy="115093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политики, физической культуры и спорта в Пермском муниципальном районе»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666879"/>
              </p:ext>
            </p:extLst>
          </p:nvPr>
        </p:nvGraphicFramePr>
        <p:xfrm>
          <a:off x="269252" y="3025389"/>
          <a:ext cx="8496622" cy="16561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080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85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10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691" marB="45691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3775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систематически занимающегося физической культурой и спортом,</a:t>
                      </a:r>
                      <a:r>
                        <a:rPr kumimoji="0" lang="ru-RU" sz="16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общей численности населения в возрасте 3-79 лет </a:t>
                      </a: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1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403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молодежных активов на территории Пермского муниципального района (ед.)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1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374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FDC6AB48-3DBF-4075-A931-F8C09CA8AD8E}" type="slidenum">
              <a:rPr lang="ru-RU" altLang="ru-RU" sz="1800">
                <a:solidFill>
                  <a:srgbClr val="FFFFFF"/>
                </a:solidFill>
              </a:rPr>
              <a:pPr/>
              <a:t>52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3750" name="Прямоугольник 1"/>
          <p:cNvSpPr>
            <a:spLocks noChangeArrowheads="1"/>
          </p:cNvSpPr>
          <p:nvPr/>
        </p:nvSpPr>
        <p:spPr bwMode="auto">
          <a:xfrm>
            <a:off x="250825" y="1988840"/>
            <a:ext cx="87137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prstClr val="black"/>
                </a:solidFill>
              </a:rPr>
              <a:t>Цель Программы: </a:t>
            </a:r>
            <a:r>
              <a:rPr lang="ru-RU" altLang="ru-RU" sz="1600" i="1" dirty="0">
                <a:solidFill>
                  <a:prstClr val="black"/>
                </a:solidFill>
              </a:rPr>
              <a:t>Создание условий для активного включения молодежи Пермского муниципального района в процессы развития территории во всех направлениях общественной жизнедеятельности. Повышение качества и доступности предоставляемых услуг массовой физической культуры и спорта на территории Пермского муниципального района.</a:t>
            </a:r>
          </a:p>
        </p:txBody>
      </p:sp>
      <p:graphicFrame>
        <p:nvGraphicFramePr>
          <p:cNvPr id="2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353560"/>
              </p:ext>
            </p:extLst>
          </p:nvPr>
        </p:nvGraphicFramePr>
        <p:xfrm>
          <a:off x="395536" y="4797152"/>
          <a:ext cx="8323262" cy="191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3752" name="Picture 2" descr="https://im3-tub-ru.yandex.net/i?id=65ceefeb1b420f47384f4470cd6b0fc9&amp;n=33&amp;h=225&amp;w=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8833" r="3915" b="13283"/>
          <a:stretch>
            <a:fillRect/>
          </a:stretch>
        </p:blipFill>
        <p:spPr bwMode="auto">
          <a:xfrm>
            <a:off x="80963" y="658813"/>
            <a:ext cx="2330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feu17-01.PR\Pictures\nlexe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65175"/>
            <a:ext cx="18716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5851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im3-tub-ru.yandex.net/i?id=65ceefeb1b420f47384f4470cd6b0fc9&amp;n=33&amp;h=225&amp;w=3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8833" r="3915" b="13283"/>
          <a:stretch>
            <a:fillRect/>
          </a:stretch>
        </p:blipFill>
        <p:spPr bwMode="auto">
          <a:xfrm>
            <a:off x="250825" y="549275"/>
            <a:ext cx="1944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Заголовок 1"/>
          <p:cNvSpPr>
            <a:spLocks noGrp="1"/>
          </p:cNvSpPr>
          <p:nvPr>
            <p:ph type="title"/>
          </p:nvPr>
        </p:nvSpPr>
        <p:spPr>
          <a:xfrm>
            <a:off x="2124075" y="476250"/>
            <a:ext cx="5040313" cy="1152525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 «Развитие молодежной политики, физической культуры и спорта в Пермском муниципальном районе», тыс. руб.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0DAB31C7-B1B9-40D2-B6E1-5EA182C40F98}" type="slidenum">
              <a:rPr lang="ru-RU" altLang="ru-RU" sz="1800">
                <a:solidFill>
                  <a:srgbClr val="FFFFFF"/>
                </a:solidFill>
              </a:rPr>
              <a:pPr/>
              <a:t>53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079271"/>
              </p:ext>
            </p:extLst>
          </p:nvPr>
        </p:nvGraphicFramePr>
        <p:xfrm>
          <a:off x="179388" y="1719263"/>
          <a:ext cx="8713786" cy="5022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88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8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528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36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программе, в том числе</a:t>
                      </a:r>
                    </a:p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Пермского муниципального района</a:t>
                      </a:r>
                    </a:p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Пермского края</a:t>
                      </a:r>
                    </a:p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бюджетов сельских поселений</a:t>
                      </a:r>
                      <a:endParaRPr lang="ru-RU" sz="14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358,2</a:t>
                      </a: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338,0</a:t>
                      </a:r>
                      <a:endParaRPr lang="en-US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512,8</a:t>
                      </a:r>
                      <a:endParaRPr lang="en-US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5 507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76 140,0</a:t>
                      </a:r>
                      <a:endParaRPr lang="ru-RU" sz="16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40 005,2</a:t>
                      </a:r>
                      <a:endParaRPr lang="ru-RU" sz="14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36 134,8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31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спорта в Пермском муниципальном районе»</a:t>
                      </a:r>
                      <a:endParaRPr lang="ru-RU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61 310,5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58 503,3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683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и повышение спортивного мастерства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спортсменов районных команд Пермского муниципального района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1 095,0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4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проведение и участие в мероприятиях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3 634,0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853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открытых спортивных площадок и оснащение объектов спортивным оборудованием и инвентарем для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занятия физической культурой и спортом (в </a:t>
                      </a:r>
                      <a:r>
                        <a:rPr lang="ru-RU" sz="1500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10 270,0</a:t>
                      </a:r>
                      <a:endParaRPr lang="ru-RU" sz="16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(6 000,0)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20 540,0</a:t>
                      </a:r>
                      <a:endParaRPr lang="ru-RU" sz="16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(12 000,0)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2414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реконструкция объектов общественной инфраструктуры муниципального значения, приобретение объектов недвижимого имущества в муниципальную собственность (в </a:t>
                      </a:r>
                      <a:r>
                        <a:rPr lang="ru-RU" sz="1500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бюджеты сельских поселений)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34 059,9</a:t>
                      </a:r>
                      <a:endParaRPr lang="ru-RU" sz="16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(23 631,9)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33 234,3</a:t>
                      </a:r>
                      <a:endParaRPr lang="ru-RU" sz="16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(24 134,81)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683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развития физической культуры и массового спорта (в </a:t>
                      </a:r>
                      <a:r>
                        <a:rPr lang="ru-RU" sz="1500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1 802,8         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(1 802,8)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6831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инфраструктуры и материально-технической базы 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500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края, бюджеты сельских поселений)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12 385,5 </a:t>
                      </a:r>
                    </a:p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(12 385,5)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2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4799" name="Picture 2" descr="C:\Users\feu17-01.PR\Pictures\nlexe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90563"/>
            <a:ext cx="187166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3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B472-13AB-4359-9D4F-61822A9B1F3F}" type="slidenum">
              <a:rPr lang="ru-RU" altLang="ru-RU" smtClean="0"/>
              <a:pPr/>
              <a:t>54</a:t>
            </a:fld>
            <a:endParaRPr lang="ru-RU" altLang="ru-RU"/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909325"/>
              </p:ext>
            </p:extLst>
          </p:nvPr>
        </p:nvGraphicFramePr>
        <p:xfrm>
          <a:off x="251520" y="620689"/>
          <a:ext cx="8713662" cy="60011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86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8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58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694" marB="4569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504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потенциала молодежи Пермского муниципального района»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3 361,2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4 751,9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536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информационного поля, благоприятного для развития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проектной активности молодежи и поддержка социально-значимых молодежных инициатив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018,8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8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молодежи в сфере профессиональной деятельности, в том числе формирование кадрового резерва в административно-политической сфере, а также создание условия для самореализации молодежи 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500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бюджет Пермского края)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91425" marT="45682" marB="4568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670,5</a:t>
                      </a:r>
                    </a:p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(200,0)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678,0</a:t>
                      </a:r>
                    </a:p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(0,0)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285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творческого потенциала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 мотивации и стимулирования различных форм самоорганизации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704,1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«Патриотическое воспитание молодежи Пермского муниципального района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218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патриотической направленности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</a:t>
                      </a:r>
                      <a:r>
                        <a:rPr lang="ru-RU" sz="15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молодежи в общественную деятельность, расширение сети молодежных объединений, организация занятости молодежи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611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формированию мотивации молодежи к здоровому образу жизни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190,1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218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5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реализации муниципальной программы»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12 172,5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12 036,7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3" marR="9523" marT="952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4083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37294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55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7282" name="Picture 2" descr="https://thumbs.dreamstime.com/b/%D0%BA%D0%BD%D0%B8%D0%B3%D0%B8-%D0%B8-%D0%BA%D0%B0%D1%80%D0%B0%D0%BD-%D0%B0%D1%88-32631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2880320" cy="22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63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>
            <a:extLst>
              <a:ext uri="{FF2B5EF4-FFF2-40B4-BE49-F238E27FC236}">
                <a16:creationId xmlns="" xmlns:a16="http://schemas.microsoft.com/office/drawing/2014/main" id="{F2A2A918-2205-4941-8B86-DC3A4909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515" y="777536"/>
            <a:ext cx="7144792" cy="855663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«Совершенствование муниципального управления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16BC736-A333-4272-9358-E4FDB497A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802728"/>
              </p:ext>
            </p:extLst>
          </p:nvPr>
        </p:nvGraphicFramePr>
        <p:xfrm>
          <a:off x="467544" y="2276873"/>
          <a:ext cx="8424167" cy="23968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599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42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56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 (единица измерения)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739" marB="45739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022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служащих администрации Пермского муниципального района, прошедших обучение за счет средств районного бюджета (чел.)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4" marR="9524" marT="9529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9539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социально значимых проектов, направленных</a:t>
                      </a:r>
                      <a:r>
                        <a:rPr kumimoji="0" lang="ru-RU" sz="16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решение вопросов местного значения, реализованных ТОС и инициативными группами с привлечением средств из бюджетов разных уровней (ед.)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853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использующих механизм получения муниципальных услуг</a:t>
                      </a:r>
                      <a:r>
                        <a:rPr kumimoji="0" lang="ru-RU" sz="16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электронной форме (%)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4" marR="9524" marT="95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7" name="Номер слайда 3">
            <a:extLst>
              <a:ext uri="{FF2B5EF4-FFF2-40B4-BE49-F238E27FC236}">
                <a16:creationId xmlns="" xmlns:a16="http://schemas.microsoft.com/office/drawing/2014/main" id="{E8CF4309-C274-4844-9CE3-78FC2275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6302FD-BF6D-48A2-9F9A-D6D17D69CC80}" type="slidenum">
              <a:rPr lang="ru-RU" altLang="ru-RU" sz="1800">
                <a:solidFill>
                  <a:srgbClr val="FFFFFF"/>
                </a:solidFill>
              </a:rPr>
              <a:pPr/>
              <a:t>56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4538" name="Прямоугольник 1">
            <a:extLst>
              <a:ext uri="{FF2B5EF4-FFF2-40B4-BE49-F238E27FC236}">
                <a16:creationId xmlns="" xmlns:a16="http://schemas.microsoft.com/office/drawing/2014/main" id="{3BBD3A51-B931-499A-BEFC-DC66EBDD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1628800"/>
            <a:ext cx="6640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i="1" dirty="0">
                <a:solidFill>
                  <a:srgbClr val="000000"/>
                </a:solidFill>
              </a:rPr>
              <a:t>Цель Программы: Повышение эффективности муниципального управления в Пермском муниципальном районе</a:t>
            </a:r>
          </a:p>
          <a:p>
            <a:pPr algn="just" eaLnBrk="1" hangingPunct="1"/>
            <a:endParaRPr lang="ru-RU" altLang="ru-RU" sz="1600" i="1" dirty="0">
              <a:solidFill>
                <a:srgbClr val="000000"/>
              </a:solidFill>
            </a:endParaRP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938606CC-DF00-4BBB-8391-49F1BEF8F9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636397"/>
              </p:ext>
            </p:extLst>
          </p:nvPr>
        </p:nvGraphicFramePr>
        <p:xfrm>
          <a:off x="350132" y="4487912"/>
          <a:ext cx="8596313" cy="216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4588" name="Picture 76" descr="https://avatars.mds.yandex.net/get-zen_doc/1904579/pub_5d46f29e95aa9f00adb59ccb_5d46f3fb86c4a900adc37317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83"/>
            <a:ext cx="2016224" cy="17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801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3">
            <a:extLst>
              <a:ext uri="{FF2B5EF4-FFF2-40B4-BE49-F238E27FC236}">
                <a16:creationId xmlns="" xmlns:a16="http://schemas.microsoft.com/office/drawing/2014/main" id="{A0559FB0-45E1-4F55-B749-FC5B0211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875" y="476672"/>
            <a:ext cx="9001125" cy="78581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«Совершенствование муниципального управления Пермского муниципального района»,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C93E7ACD-25AE-4CB9-AA7A-7D40D634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77960"/>
              </p:ext>
            </p:extLst>
          </p:nvPr>
        </p:nvGraphicFramePr>
        <p:xfrm>
          <a:off x="249238" y="1196975"/>
          <a:ext cx="8786812" cy="497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68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97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01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Уточненный 2020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1" marB="4572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687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«Организация муниципального управления Пермского муниципального района», в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</a:p>
                  </a:txBody>
                  <a:tcPr marL="91441" marR="91441" marT="45721" marB="4572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84 227,8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83 238,2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3820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антикоррупционной культуры, образования и воспитания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8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обучение 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сотрудников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администрации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259,4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9802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Формирование, хранение, учет, и использование архивных документов(архив)</a:t>
                      </a:r>
                    </a:p>
                  </a:txBody>
                  <a:tcPr marL="91441" marR="91441" marT="45721" marB="4572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5084,1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1768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Стимулирующий фонд администрации ПМР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3264,7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1 913,5</a:t>
                      </a: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0087">
                <a:tc>
                  <a:txBody>
                    <a:bodyPr/>
                    <a:lstStyle/>
                    <a:p>
                      <a:pPr algn="l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МУП Пермского муниципального района «Редакция газеты «Нива»</a:t>
                      </a:r>
                    </a:p>
                  </a:txBody>
                  <a:tcPr marL="91441" marR="91441" marT="45721" marB="4572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1 862,8</a:t>
                      </a: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41" marR="91441" marT="45721" marB="4572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1920">
                <a:tc>
                  <a:txBody>
                    <a:bodyPr/>
                    <a:lstStyle/>
                    <a:p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администрации ПМР</a:t>
                      </a:r>
                    </a:p>
                  </a:txBody>
                  <a:tcPr marL="18000" marR="18000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55 898,3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55 080,2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Цифровая экономика на территории ПМР</a:t>
                      </a:r>
                    </a:p>
                  </a:txBody>
                  <a:tcPr marL="18000" marR="18000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8000" marR="18000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333,8</a:t>
                      </a:r>
                    </a:p>
                  </a:txBody>
                  <a:tcPr marL="18000" marR="18000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464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Информирование населения о деятельности органов местного самоуправления</a:t>
                      </a:r>
                    </a:p>
                  </a:txBody>
                  <a:tcPr marL="18000" marR="18000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814,1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20 326,6</a:t>
                      </a:r>
                    </a:p>
                  </a:txBody>
                  <a:tcPr marL="18000" marR="18000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577" name="Номер слайда 1">
            <a:extLst>
              <a:ext uri="{FF2B5EF4-FFF2-40B4-BE49-F238E27FC236}">
                <a16:creationId xmlns="" xmlns:a16="http://schemas.microsoft.com/office/drawing/2014/main" id="{E91A03E2-4D05-4CF2-9847-28BEAEA3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F838071-3D7D-41DC-8670-906D5CA0D418}" type="slidenum">
              <a:rPr lang="ru-RU" altLang="ru-RU" sz="1800">
                <a:solidFill>
                  <a:srgbClr val="FFFFFF"/>
                </a:solidFill>
              </a:rPr>
              <a:pPr/>
              <a:t>57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3">
            <a:extLst>
              <a:ext uri="{FF2B5EF4-FFF2-40B4-BE49-F238E27FC236}">
                <a16:creationId xmlns="" xmlns:a16="http://schemas.microsoft.com/office/drawing/2014/main" id="{E26F70D1-87D2-458C-8982-28F3240391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07950" y="1484313"/>
            <a:ext cx="9001125" cy="409575"/>
          </a:xfrm>
        </p:spPr>
        <p:txBody>
          <a:bodyPr/>
          <a:lstStyle/>
          <a:p>
            <a:pPr algn="r"/>
            <a:r>
              <a:rPr lang="ru-RU" altLang="ru-RU" sz="2000" b="1" dirty="0"/>
              <a:t>продолжение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23D7B6BA-9F46-475D-915A-1B077ED48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002937"/>
              </p:ext>
            </p:extLst>
          </p:nvPr>
        </p:nvGraphicFramePr>
        <p:xfrm>
          <a:off x="251520" y="1262484"/>
          <a:ext cx="8715375" cy="5390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9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730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27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08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468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«Содействие развитию институтов гражданского общества и общественных инициатив», в т.ч.: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2 046,6</a:t>
                      </a: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5 426,8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290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победителям конкурса лучшая некоммерческая организация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998,4</a:t>
                      </a:r>
                      <a:endParaRPr lang="en-US" sz="18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="0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518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8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проектов инициативного бюджетирования</a:t>
                      </a:r>
                      <a:endParaRPr lang="ru-RU" sz="1800" b="0" i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2 198,7</a:t>
                      </a:r>
                      <a:endParaRPr lang="ru-RU" sz="18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617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социальной интеграции инвалидов и их участие в жизни общества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597,9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849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Содействие в защите интересов ветеранов и граждан пожилого возраста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1 446,6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1 631,8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7135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«Гармонизация межнациональных и межконфессиональных отношений на территории Пермского муниципального района»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270,4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1629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ru-RU" sz="20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86 544,8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89 015,0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6597" name="Заголовок 3">
            <a:extLst>
              <a:ext uri="{FF2B5EF4-FFF2-40B4-BE49-F238E27FC236}">
                <a16:creationId xmlns="" xmlns:a16="http://schemas.microsoft.com/office/drawing/2014/main" id="{2CF85CBC-C0FC-437B-850B-07294F5B3F3A}"/>
              </a:ext>
            </a:extLst>
          </p:cNvPr>
          <p:cNvSpPr txBox="1">
            <a:spLocks/>
          </p:cNvSpPr>
          <p:nvPr/>
        </p:nvSpPr>
        <p:spPr bwMode="auto">
          <a:xfrm>
            <a:off x="1331640" y="476672"/>
            <a:ext cx="72723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424456"/>
                </a:solidFill>
                <a:cs typeface="Times New Roman" panose="02020603050405020304" pitchFamily="18" charset="0"/>
              </a:rPr>
              <a:t>Программа «Совершенствование муниципального управления Пермского муниципального района», тыс. руб.</a:t>
            </a:r>
          </a:p>
        </p:txBody>
      </p:sp>
      <p:sp>
        <p:nvSpPr>
          <p:cNvPr id="66598" name="Номер слайда 1">
            <a:extLst>
              <a:ext uri="{FF2B5EF4-FFF2-40B4-BE49-F238E27FC236}">
                <a16:creationId xmlns="" xmlns:a16="http://schemas.microsoft.com/office/drawing/2014/main" id="{DC5B4044-94CE-41ED-A675-B8361F72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122EB7A-C0D0-436B-8079-316168303E79}" type="slidenum">
              <a:rPr lang="ru-RU" altLang="ru-RU" sz="1800">
                <a:solidFill>
                  <a:srgbClr val="FFFFFF"/>
                </a:solidFill>
              </a:rPr>
              <a:pPr/>
              <a:t>58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66599" name="Picture 2" descr="http://www.migservis.ru/upload/iblock/7a1/7a12ee02081535bf04b10f450cbb5488.png">
            <a:extLst>
              <a:ext uri="{FF2B5EF4-FFF2-40B4-BE49-F238E27FC236}">
                <a16:creationId xmlns="" xmlns:a16="http://schemas.microsoft.com/office/drawing/2014/main" id="{BE32DFE3-4C5C-4056-ACA4-725BFD56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3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>
            <a:extLst>
              <a:ext uri="{FF2B5EF4-FFF2-40B4-BE49-F238E27FC236}">
                <a16:creationId xmlns="" xmlns:a16="http://schemas.microsoft.com/office/drawing/2014/main" id="{A3ED1FB8-36D3-4460-A6E9-6CF97422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75" y="620688"/>
            <a:ext cx="7133925" cy="1089843"/>
          </a:xfrm>
        </p:spPr>
        <p:txBody>
          <a:bodyPr/>
          <a:lstStyle/>
          <a:p>
            <a:pPr algn="ctr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«Управление муниципальными финансами и муниципальным долгом Пермского муниципального района»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3C49029-1B6D-4CFF-988D-25AAAB492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442662"/>
              </p:ext>
            </p:extLst>
          </p:nvPr>
        </p:nvGraphicFramePr>
        <p:xfrm>
          <a:off x="323528" y="2420888"/>
          <a:ext cx="8497639" cy="2608908"/>
        </p:xfrm>
        <a:graphic>
          <a:graphicData uri="http://schemas.openxmlformats.org/drawingml/2006/table">
            <a:tbl>
              <a:tblPr/>
              <a:tblGrid>
                <a:gridCol w="7159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79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целевого  показателя (единица измерения)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34" marB="4573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C92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Пермского муниципального района, формируемых в рамках муниципальных программ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 95 %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отношения муниципального долга к объему доходов бюджета без учета утвержденного объема безвозмездных поступлений и (или) поступлений налоговых доходов по дополнительным нормативам отчислений 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более 10%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расходов бюджета района, в отношении которых осуществлен внутренний финансовый контроль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менее 14 %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C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налогового потенциала в сопоставимых условиях к уровню 2015 года (%)</a:t>
                      </a:r>
                    </a:p>
                  </a:txBody>
                  <a:tcPr marL="9524" marR="9524" marT="953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не менее 32 %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13" name="Номер слайда 3">
            <a:extLst>
              <a:ext uri="{FF2B5EF4-FFF2-40B4-BE49-F238E27FC236}">
                <a16:creationId xmlns="" xmlns:a16="http://schemas.microsoft.com/office/drawing/2014/main" id="{D64C3360-7670-4964-8B23-395F79AB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C95746F-AF7F-448F-AB5E-6337EBBC805C}" type="slidenum">
              <a:rPr lang="ru-RU" altLang="ru-RU" sz="1800">
                <a:solidFill>
                  <a:srgbClr val="FFFFFF"/>
                </a:solidFill>
              </a:rPr>
              <a:pPr/>
              <a:t>59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7614" name="Прямоугольник 1">
            <a:extLst>
              <a:ext uri="{FF2B5EF4-FFF2-40B4-BE49-F238E27FC236}">
                <a16:creationId xmlns="" xmlns:a16="http://schemas.microsoft.com/office/drawing/2014/main" id="{37E2A5C8-D06C-414D-AF4F-431FE234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418" y="1710531"/>
            <a:ext cx="6696869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400" b="1" i="1" dirty="0">
                <a:solidFill>
                  <a:srgbClr val="000000"/>
                </a:solidFill>
              </a:rPr>
              <a:t>Цель Программы: О</a:t>
            </a:r>
            <a:r>
              <a:rPr lang="ru-RU" altLang="ru-RU" sz="14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беспечение устойчивости бюджета Пермского муниципального района, повышение эффективности и качества управления муниципальными финансами Пермского муниципального района</a:t>
            </a:r>
            <a:endParaRPr lang="ru-RU" altLang="ru-RU" sz="14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2" name="Объект 2">
            <a:extLst>
              <a:ext uri="{FF2B5EF4-FFF2-40B4-BE49-F238E27FC236}">
                <a16:creationId xmlns="" xmlns:a16="http://schemas.microsoft.com/office/drawing/2014/main" id="{3ABF8B19-6493-4886-BEFA-9486FB2D5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827414"/>
              </p:ext>
            </p:extLst>
          </p:nvPr>
        </p:nvGraphicFramePr>
        <p:xfrm>
          <a:off x="296863" y="4868863"/>
          <a:ext cx="8596312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7662" name="Picture 78" descr="https://prykarpattya.com/wp-content/uploads/2019/12/b1832c9244cdb1f0f4f0a6041600657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" y="469070"/>
            <a:ext cx="1944153" cy="16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4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="" xmlns:a16="http://schemas.microsoft.com/office/drawing/2014/main" id="{42FF4D8F-4D71-4939-B0AF-37A661330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7538"/>
            <a:ext cx="77041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Доходы бюджета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22531" name="TextBox 3">
            <a:extLst>
              <a:ext uri="{FF2B5EF4-FFF2-40B4-BE49-F238E27FC236}">
                <a16:creationId xmlns="" xmlns:a16="http://schemas.microsoft.com/office/drawing/2014/main" id="{3FA97819-C4E2-43A8-AB9A-3F68779D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7" y="1060450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i="1" dirty="0">
                <a:solidFill>
                  <a:srgbClr val="3D7293"/>
                </a:solidFill>
              </a:rPr>
              <a:t>Доходы бюджета </a:t>
            </a:r>
            <a:r>
              <a:rPr lang="ru-RU" altLang="ru-RU" sz="1800" i="1" dirty="0"/>
              <a:t>–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</a:t>
            </a:r>
          </a:p>
        </p:txBody>
      </p:sp>
      <p:sp>
        <p:nvSpPr>
          <p:cNvPr id="8" name="Блок-схема: процесс 7">
            <a:extLst>
              <a:ext uri="{FF2B5EF4-FFF2-40B4-BE49-F238E27FC236}">
                <a16:creationId xmlns="" xmlns:a16="http://schemas.microsoft.com/office/drawing/2014/main" id="{BA415771-A7CF-449E-B7CC-78001F776977}"/>
              </a:ext>
            </a:extLst>
          </p:cNvPr>
          <p:cNvSpPr/>
          <p:nvPr/>
        </p:nvSpPr>
        <p:spPr>
          <a:xfrm>
            <a:off x="107950" y="4217988"/>
            <a:ext cx="2808288" cy="244157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Поступления от уплаты налогов, предусмотренных Налоговым кодексом РФ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(НДФЛ, налоги на имущество, акцизы, государственная пошлина и др.)</a:t>
            </a:r>
          </a:p>
        </p:txBody>
      </p:sp>
      <p:sp>
        <p:nvSpPr>
          <p:cNvPr id="13" name="Блок-схема: процесс 12">
            <a:extLst>
              <a:ext uri="{FF2B5EF4-FFF2-40B4-BE49-F238E27FC236}">
                <a16:creationId xmlns="" xmlns:a16="http://schemas.microsoft.com/office/drawing/2014/main" id="{2B831D4B-1B28-4173-87E1-A1A753BF7324}"/>
              </a:ext>
            </a:extLst>
          </p:cNvPr>
          <p:cNvSpPr/>
          <p:nvPr/>
        </p:nvSpPr>
        <p:spPr>
          <a:xfrm>
            <a:off x="5911850" y="4235450"/>
            <a:ext cx="3168650" cy="2441575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Безвозмездные и добровольные поступления денежных средств от юридических и физических лиц : межбюджетные трансферты, дотации, субсидии , субвенции  других бюджетов бюджетной системы РФ, прочие безвозмездные поступления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="" xmlns:a16="http://schemas.microsoft.com/office/drawing/2014/main" id="{3B35B863-6FE5-4FC6-8DE1-D0CD18E468EA}"/>
              </a:ext>
            </a:extLst>
          </p:cNvPr>
          <p:cNvSpPr/>
          <p:nvPr/>
        </p:nvSpPr>
        <p:spPr>
          <a:xfrm>
            <a:off x="3094038" y="4235450"/>
            <a:ext cx="2590800" cy="2438400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Платежи в виде штрафов, санкций за нарушение законодательства, платежи за пользование имуществом, находящихся в муниципальной собственности и др.</a:t>
            </a:r>
          </a:p>
        </p:txBody>
      </p:sp>
      <p:sp>
        <p:nvSpPr>
          <p:cNvPr id="12" name="Половина рамки 11">
            <a:extLst>
              <a:ext uri="{FF2B5EF4-FFF2-40B4-BE49-F238E27FC236}">
                <a16:creationId xmlns="" xmlns:a16="http://schemas.microsoft.com/office/drawing/2014/main" id="{11FDBBBE-5CC7-4DA5-AAEB-629AD18297E7}"/>
              </a:ext>
            </a:extLst>
          </p:cNvPr>
          <p:cNvSpPr/>
          <p:nvPr/>
        </p:nvSpPr>
        <p:spPr>
          <a:xfrm rot="13459238">
            <a:off x="1223963" y="3390900"/>
            <a:ext cx="574675" cy="576263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оловина рамки 16">
            <a:extLst>
              <a:ext uri="{FF2B5EF4-FFF2-40B4-BE49-F238E27FC236}">
                <a16:creationId xmlns="" xmlns:a16="http://schemas.microsoft.com/office/drawing/2014/main" id="{E84B0CEA-CD2F-4417-B7FB-FA60FF66FDF8}"/>
              </a:ext>
            </a:extLst>
          </p:cNvPr>
          <p:cNvSpPr/>
          <p:nvPr/>
        </p:nvSpPr>
        <p:spPr>
          <a:xfrm rot="13459238">
            <a:off x="7270750" y="3422650"/>
            <a:ext cx="568325" cy="584200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овина рамки 17">
            <a:extLst>
              <a:ext uri="{FF2B5EF4-FFF2-40B4-BE49-F238E27FC236}">
                <a16:creationId xmlns="" xmlns:a16="http://schemas.microsoft.com/office/drawing/2014/main" id="{5CC939C0-E6BE-41A0-B81E-DE30345119BE}"/>
              </a:ext>
            </a:extLst>
          </p:cNvPr>
          <p:cNvSpPr/>
          <p:nvPr/>
        </p:nvSpPr>
        <p:spPr>
          <a:xfrm rot="13459238">
            <a:off x="4171950" y="3389313"/>
            <a:ext cx="576263" cy="576262"/>
          </a:xfrm>
          <a:prstGeom prst="halfFrame">
            <a:avLst/>
          </a:prstGeom>
          <a:solidFill>
            <a:srgbClr val="3D72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538" name="Номер слайда 1">
            <a:extLst>
              <a:ext uri="{FF2B5EF4-FFF2-40B4-BE49-F238E27FC236}">
                <a16:creationId xmlns="" xmlns:a16="http://schemas.microsoft.com/office/drawing/2014/main" id="{2324C09E-2E0C-4171-B5CD-45B1031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37D1D47-410B-4778-9565-663F56B82B29}" type="slidenum">
              <a:rPr lang="ru-RU" altLang="ru-RU" sz="1800">
                <a:solidFill>
                  <a:srgbClr val="FFFFFF"/>
                </a:solidFill>
              </a:rPr>
              <a:pPr/>
              <a:t>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2" name="Багетная рамка 21">
            <a:extLst>
              <a:ext uri="{FF2B5EF4-FFF2-40B4-BE49-F238E27FC236}">
                <a16:creationId xmlns="" xmlns:a16="http://schemas.microsoft.com/office/drawing/2014/main" id="{290E08E1-EBB0-4DD7-924E-5C9F8EA9F488}"/>
              </a:ext>
            </a:extLst>
          </p:cNvPr>
          <p:cNvSpPr/>
          <p:nvPr/>
        </p:nvSpPr>
        <p:spPr>
          <a:xfrm>
            <a:off x="495300" y="2271713"/>
            <a:ext cx="2205038" cy="1296987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0" name="TextBox 22">
            <a:extLst>
              <a:ext uri="{FF2B5EF4-FFF2-40B4-BE49-F238E27FC236}">
                <a16:creationId xmlns="" xmlns:a16="http://schemas.microsoft.com/office/drawing/2014/main" id="{AA2114BA-324C-4DB0-8C10-BC5B8702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97150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Налоговые доходы</a:t>
            </a:r>
          </a:p>
        </p:txBody>
      </p:sp>
      <p:sp>
        <p:nvSpPr>
          <p:cNvPr id="31" name="Багетная рамка 30">
            <a:extLst>
              <a:ext uri="{FF2B5EF4-FFF2-40B4-BE49-F238E27FC236}">
                <a16:creationId xmlns="" xmlns:a16="http://schemas.microsoft.com/office/drawing/2014/main" id="{51A35AA9-EC63-4AA3-ADC6-04C966CAFF1A}"/>
              </a:ext>
            </a:extLst>
          </p:cNvPr>
          <p:cNvSpPr/>
          <p:nvPr/>
        </p:nvSpPr>
        <p:spPr>
          <a:xfrm>
            <a:off x="3348038" y="2271713"/>
            <a:ext cx="2225675" cy="1296987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2" name="TextBox 23">
            <a:extLst>
              <a:ext uri="{FF2B5EF4-FFF2-40B4-BE49-F238E27FC236}">
                <a16:creationId xmlns="" xmlns:a16="http://schemas.microsoft.com/office/drawing/2014/main" id="{BC3409BE-E5D5-4547-8FF8-74CCF122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2597150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Неналоговые доходы</a:t>
            </a:r>
          </a:p>
        </p:txBody>
      </p:sp>
      <p:sp>
        <p:nvSpPr>
          <p:cNvPr id="33" name="Багетная рамка 32">
            <a:extLst>
              <a:ext uri="{FF2B5EF4-FFF2-40B4-BE49-F238E27FC236}">
                <a16:creationId xmlns="" xmlns:a16="http://schemas.microsoft.com/office/drawing/2014/main" id="{94C6E330-0ED5-4D05-A21E-636CB6E87DF0}"/>
              </a:ext>
            </a:extLst>
          </p:cNvPr>
          <p:cNvSpPr/>
          <p:nvPr/>
        </p:nvSpPr>
        <p:spPr>
          <a:xfrm>
            <a:off x="6434138" y="2241550"/>
            <a:ext cx="2241550" cy="1296988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4" name="TextBox 24">
            <a:extLst>
              <a:ext uri="{FF2B5EF4-FFF2-40B4-BE49-F238E27FC236}">
                <a16:creationId xmlns="" xmlns:a16="http://schemas.microsoft.com/office/drawing/2014/main" id="{01264702-D048-4FFC-86C2-DCDFDDBC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3" y="256698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 b="1"/>
              <a:t>Безвозмездные поступления</a:t>
            </a:r>
          </a:p>
        </p:txBody>
      </p:sp>
      <p:pic>
        <p:nvPicPr>
          <p:cNvPr id="22546" name="Picture 18">
            <a:extLst>
              <a:ext uri="{FF2B5EF4-FFF2-40B4-BE49-F238E27FC236}">
                <a16:creationId xmlns="" xmlns:a16="http://schemas.microsoft.com/office/drawing/2014/main" id="{06D6CE3A-7E20-4061-A787-6FA18822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8" y="545803"/>
            <a:ext cx="2300943" cy="16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3">
            <a:extLst>
              <a:ext uri="{FF2B5EF4-FFF2-40B4-BE49-F238E27FC236}">
                <a16:creationId xmlns="" xmlns:a16="http://schemas.microsoft.com/office/drawing/2014/main" id="{6B5EBF10-0EC7-439E-8260-C40783BC7C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1500"/>
            <a:ext cx="9251950" cy="785813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и муниципальным долгом Пермского муниципального района», тыс. руб</a:t>
            </a:r>
            <a:r>
              <a:rPr lang="ru-RU" altLang="ru-RU" sz="2000" b="1" dirty="0"/>
              <a:t>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79F9EDF0-3140-491C-940C-71346CED5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779553"/>
              </p:ext>
            </p:extLst>
          </p:nvPr>
        </p:nvGraphicFramePr>
        <p:xfrm>
          <a:off x="214313" y="1571625"/>
          <a:ext cx="8786812" cy="454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98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87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29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Наименование расходов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Уточненный 2020 год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 marL="91439" marR="91439" marT="45724" marB="45724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569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 Пермского муниципального района</a:t>
                      </a: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78807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 поселений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всего, в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</a:p>
                    <a:p>
                      <a:r>
                        <a:rPr lang="ru-RU" sz="200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181 646,8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200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765,9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184 223,0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44 332,2</a:t>
                      </a:r>
                    </a:p>
                  </a:txBody>
                  <a:tcPr marL="18000" marR="18000" marT="18001" marB="180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41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поселений</a:t>
                      </a: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55 026,1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14 413,8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5053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Подведение итогов конкурса по достижению наиболее результативных значений управленческой деятельности органов местного самоуправления сельских поселений</a:t>
                      </a:r>
                    </a:p>
                  </a:txBody>
                  <a:tcPr marL="18000" marR="18000" marT="18001" marB="180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8000" marR="18000" marT="18001" marB="180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325,0</a:t>
                      </a:r>
                    </a:p>
                  </a:txBody>
                  <a:tcPr marL="18000" marR="18000" marT="18001" marB="18001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972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реализации муниципальной программы</a:t>
                      </a: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297,2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126 867,8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70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расходов по программе</a:t>
                      </a:r>
                    </a:p>
                  </a:txBody>
                  <a:tcPr marL="18000" marR="18000" marT="18001" marB="1800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350 970,1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325 829,6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1" marB="180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8645" name="Номер слайда 1">
            <a:extLst>
              <a:ext uri="{FF2B5EF4-FFF2-40B4-BE49-F238E27FC236}">
                <a16:creationId xmlns="" xmlns:a16="http://schemas.microsoft.com/office/drawing/2014/main" id="{578667BF-4B44-4EFF-AC72-E4D95170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51ABB53-35BF-4CDF-A407-7F701952EC14}" type="slidenum">
              <a:rPr lang="ru-RU" altLang="ru-RU" sz="1800">
                <a:solidFill>
                  <a:srgbClr val="FFFFFF"/>
                </a:solidFill>
              </a:rPr>
              <a:pPr/>
              <a:t>60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="" xmlns:a16="http://schemas.microsoft.com/office/drawing/2014/main" id="{1350F0D7-11BE-4BF0-B692-F471C18DA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476250"/>
            <a:ext cx="8229600" cy="811213"/>
          </a:xfrm>
        </p:spPr>
        <p:txBody>
          <a:bodyPr/>
          <a:lstStyle/>
          <a:p>
            <a:pPr algn="ctr" eaLnBrk="1" hangingPunct="1"/>
            <a:r>
              <a:rPr lang="ru-RU" altLang="ru-RU" sz="2400" b="1"/>
              <a:t>Сравнение схем межбюджетного регулирования бюджетов сельских поселений, тыс. руб.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="" xmlns:a16="http://schemas.microsoft.com/office/drawing/2014/main" id="{7A5DE5AA-2185-4168-A4FF-DE670A48D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519238"/>
            <a:ext cx="1765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84356" name="Group 4">
            <a:extLst>
              <a:ext uri="{FF2B5EF4-FFF2-40B4-BE49-F238E27FC236}">
                <a16:creationId xmlns="" xmlns:a16="http://schemas.microsoft.com/office/drawing/2014/main" id="{D1598C55-82E4-4730-BF12-F8F3CF5FE349}"/>
              </a:ext>
            </a:extLst>
          </p:cNvPr>
          <p:cNvGraphicFramePr>
            <a:graphicFrameLocks noGrp="1"/>
          </p:cNvGraphicFramePr>
          <p:nvPr/>
        </p:nvGraphicFramePr>
        <p:xfrm>
          <a:off x="1408113" y="1528763"/>
          <a:ext cx="1743075" cy="847725"/>
        </p:xfrm>
        <a:graphic>
          <a:graphicData uri="http://schemas.openxmlformats.org/drawingml/2006/table">
            <a:tbl>
              <a:tblPr/>
              <a:tblGrid>
                <a:gridCol w="1743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47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638" name="Line 10">
            <a:extLst>
              <a:ext uri="{FF2B5EF4-FFF2-40B4-BE49-F238E27FC236}">
                <a16:creationId xmlns="" xmlns:a16="http://schemas.microsoft.com/office/drawing/2014/main" id="{BE179203-4EC0-4958-9420-B4A804CF5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28527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9" name="Rectangle 21">
            <a:extLst>
              <a:ext uri="{FF2B5EF4-FFF2-40B4-BE49-F238E27FC236}">
                <a16:creationId xmlns="" xmlns:a16="http://schemas.microsoft.com/office/drawing/2014/main" id="{0F419F1A-B621-40D4-BD1A-BDB3893D9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519238"/>
            <a:ext cx="1924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u="sng"/>
              <a:t>2020</a:t>
            </a:r>
            <a:r>
              <a:rPr lang="ru-RU" altLang="ru-RU" i="1" u="sng"/>
              <a:t> </a:t>
            </a:r>
            <a:r>
              <a:rPr lang="ru-RU" altLang="ru-RU" b="1" i="1" u="sng"/>
              <a:t>год</a:t>
            </a:r>
          </a:p>
        </p:txBody>
      </p:sp>
      <p:sp>
        <p:nvSpPr>
          <p:cNvPr id="69640" name="Rectangle 22">
            <a:extLst>
              <a:ext uri="{FF2B5EF4-FFF2-40B4-BE49-F238E27FC236}">
                <a16:creationId xmlns="" xmlns:a16="http://schemas.microsoft.com/office/drawing/2014/main" id="{0365AD8A-8119-4A90-AAA3-804854330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298" y="1519238"/>
            <a:ext cx="17494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u="sng" dirty="0"/>
              <a:t>2021 год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925736D1-D66D-44CF-980B-554D892C8BE1}"/>
              </a:ext>
            </a:extLst>
          </p:cNvPr>
          <p:cNvSpPr/>
          <p:nvPr/>
        </p:nvSpPr>
        <p:spPr>
          <a:xfrm>
            <a:off x="539750" y="2219325"/>
            <a:ext cx="3762375" cy="15843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 pitchFamily="18" charset="0"/>
              </a:rPr>
              <a:t>Дотации на выравнивание бюджетной обеспеченности-            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181 646,8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76032B30-C7F0-4D76-AA10-0EFB6F44242E}"/>
              </a:ext>
            </a:extLst>
          </p:cNvPr>
          <p:cNvSpPr/>
          <p:nvPr/>
        </p:nvSpPr>
        <p:spPr>
          <a:xfrm>
            <a:off x="5003800" y="2276475"/>
            <a:ext cx="3816350" cy="14716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cs typeface="Times New Roman" pitchFamily="18" charset="0"/>
              </a:rPr>
              <a:t>Дотации на выравнивание бюджетной обеспеченности-            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184 223,0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6C41D3FC-CD26-4B47-9773-A3C359FAF555}"/>
              </a:ext>
            </a:extLst>
          </p:cNvPr>
          <p:cNvCxnSpPr/>
          <p:nvPr/>
        </p:nvCxnSpPr>
        <p:spPr>
          <a:xfrm flipH="1">
            <a:off x="1042989" y="3644900"/>
            <a:ext cx="192086" cy="504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B5A64AB3-5B19-4134-B3F9-00753640395C}"/>
              </a:ext>
            </a:extLst>
          </p:cNvPr>
          <p:cNvCxnSpPr/>
          <p:nvPr/>
        </p:nvCxnSpPr>
        <p:spPr>
          <a:xfrm>
            <a:off x="3360738" y="3694113"/>
            <a:ext cx="249237" cy="487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0DC4C40-29DF-444E-8F8F-4DDEFFBC2C9E}"/>
              </a:ext>
            </a:extLst>
          </p:cNvPr>
          <p:cNvCxnSpPr/>
          <p:nvPr/>
        </p:nvCxnSpPr>
        <p:spPr>
          <a:xfrm flipH="1">
            <a:off x="5665788" y="3644900"/>
            <a:ext cx="3825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D51412FE-AC45-4261-9D51-5B22AF123910}"/>
              </a:ext>
            </a:extLst>
          </p:cNvPr>
          <p:cNvCxnSpPr/>
          <p:nvPr/>
        </p:nvCxnSpPr>
        <p:spPr>
          <a:xfrm>
            <a:off x="7885113" y="3644900"/>
            <a:ext cx="266700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араллелограмм 5">
            <a:extLst>
              <a:ext uri="{FF2B5EF4-FFF2-40B4-BE49-F238E27FC236}">
                <a16:creationId xmlns="" xmlns:a16="http://schemas.microsoft.com/office/drawing/2014/main" id="{21AE2CBE-C8A0-478E-A397-100E2A821AA6}"/>
              </a:ext>
            </a:extLst>
          </p:cNvPr>
          <p:cNvSpPr/>
          <p:nvPr/>
        </p:nvSpPr>
        <p:spPr>
          <a:xfrm>
            <a:off x="204788" y="4181475"/>
            <a:ext cx="2317750" cy="18288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субвенции из бюджета Пермского края -            25 765,9</a:t>
            </a:r>
          </a:p>
          <a:p>
            <a:pPr algn="ctr" eaLnBrk="1" hangingPunct="1">
              <a:defRPr/>
            </a:pP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араллелограмм 9">
            <a:extLst>
              <a:ext uri="{FF2B5EF4-FFF2-40B4-BE49-F238E27FC236}">
                <a16:creationId xmlns="" xmlns:a16="http://schemas.microsoft.com/office/drawing/2014/main" id="{79F7CDD2-5DC5-42DC-9774-A7DAED717F98}"/>
              </a:ext>
            </a:extLst>
          </p:cNvPr>
          <p:cNvSpPr/>
          <p:nvPr/>
        </p:nvSpPr>
        <p:spPr>
          <a:xfrm>
            <a:off x="2281238" y="4181475"/>
            <a:ext cx="2198687" cy="1839913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средств районного бюджета –   155 880,9</a:t>
            </a: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="" xmlns:a16="http://schemas.microsoft.com/office/drawing/2014/main" id="{3495F8AF-3EF8-4F23-AF2C-9E0247990A7D}"/>
              </a:ext>
            </a:extLst>
          </p:cNvPr>
          <p:cNvSpPr/>
          <p:nvPr/>
        </p:nvSpPr>
        <p:spPr>
          <a:xfrm>
            <a:off x="4476750" y="4216400"/>
            <a:ext cx="2379663" cy="1828800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субвенции из бюджета Пермского края -            44 332,2</a:t>
            </a: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A9DF8976-BBA8-47F1-BDF8-38C6258E63F5}"/>
              </a:ext>
            </a:extLst>
          </p:cNvPr>
          <p:cNvSpPr/>
          <p:nvPr/>
        </p:nvSpPr>
        <p:spPr>
          <a:xfrm>
            <a:off x="6659563" y="4203700"/>
            <a:ext cx="2276475" cy="1817688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счет средств районного бюджета –   139 890,8</a:t>
            </a:r>
          </a:p>
        </p:txBody>
      </p:sp>
      <p:sp>
        <p:nvSpPr>
          <p:cNvPr id="69651" name="Номер слайда 20">
            <a:extLst>
              <a:ext uri="{FF2B5EF4-FFF2-40B4-BE49-F238E27FC236}">
                <a16:creationId xmlns="" xmlns:a16="http://schemas.microsoft.com/office/drawing/2014/main" id="{48186991-D094-4A34-9FBA-3E6B96C3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F2102F3-8DE1-42B9-90C5-8FE73FCA7285}" type="slidenum">
              <a:rPr lang="ru-RU" altLang="ru-RU" sz="1800">
                <a:solidFill>
                  <a:srgbClr val="FFFFFF"/>
                </a:solidFill>
              </a:rPr>
              <a:pPr/>
              <a:t>61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>
            <a:extLst>
              <a:ext uri="{FF2B5EF4-FFF2-40B4-BE49-F238E27FC236}">
                <a16:creationId xmlns="" xmlns:a16="http://schemas.microsoft.com/office/drawing/2014/main" id="{0360D762-9B45-438B-82BA-A924D6E7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476250"/>
            <a:ext cx="7488237" cy="1574800"/>
          </a:xfrm>
        </p:spPr>
        <p:txBody>
          <a:bodyPr/>
          <a:lstStyle/>
          <a:p>
            <a:pPr algn="ctr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Корректирующие коэффициенты, применяемые при расчете дотации на выравнивание бюджетной обеспеченности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C21579B-DE11-47E2-B9D3-69B4BA9CE398}"/>
              </a:ext>
            </a:extLst>
          </p:cNvPr>
          <p:cNvSpPr/>
          <p:nvPr/>
        </p:nvSpPr>
        <p:spPr>
          <a:xfrm>
            <a:off x="957263" y="2205038"/>
            <a:ext cx="7489825" cy="936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масштаба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DB0DF5B-2D37-46C2-BBEF-AFDC07DE5FDA}"/>
              </a:ext>
            </a:extLst>
          </p:cNvPr>
          <p:cNvSpPr/>
          <p:nvPr/>
        </p:nvSpPr>
        <p:spPr>
          <a:xfrm>
            <a:off x="957263" y="3500438"/>
            <a:ext cx="7489825" cy="10080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дисперсности населения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1344E86-6B20-4B90-A0E7-C418C6F2F84F}"/>
              </a:ext>
            </a:extLst>
          </p:cNvPr>
          <p:cNvSpPr/>
          <p:nvPr/>
        </p:nvSpPr>
        <p:spPr>
          <a:xfrm>
            <a:off x="966788" y="4889500"/>
            <a:ext cx="7489825" cy="1049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Коэффициент пожарной безопасности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79BF9788-621E-49C0-9BAF-DD439B4FDF22}"/>
              </a:ext>
            </a:extLst>
          </p:cNvPr>
          <p:cNvCxnSpPr/>
          <p:nvPr/>
        </p:nvCxnSpPr>
        <p:spPr>
          <a:xfrm flipV="1">
            <a:off x="0" y="1773238"/>
            <a:ext cx="8785225" cy="71437"/>
          </a:xfrm>
          <a:prstGeom prst="line">
            <a:avLst/>
          </a:prstGeom>
          <a:ln w="15875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3" name="Номер слайда 5">
            <a:extLst>
              <a:ext uri="{FF2B5EF4-FFF2-40B4-BE49-F238E27FC236}">
                <a16:creationId xmlns="" xmlns:a16="http://schemas.microsoft.com/office/drawing/2014/main" id="{BE42875F-0E66-4DE8-B078-D47E41C5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981FBC1-F483-4DF2-9EF9-96433EF702A4}" type="slidenum">
              <a:rPr lang="ru-RU" altLang="ru-RU" sz="1800">
                <a:solidFill>
                  <a:srgbClr val="FFFFFF"/>
                </a:solidFill>
              </a:rPr>
              <a:pPr/>
              <a:t>62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>
            <a:extLst>
              <a:ext uri="{FF2B5EF4-FFF2-40B4-BE49-F238E27FC236}">
                <a16:creationId xmlns="" xmlns:a16="http://schemas.microsoft.com/office/drawing/2014/main" id="{D961CF8E-127F-4DE9-B9C5-C39C859A8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88913"/>
            <a:ext cx="7488237" cy="157480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дотаций на выравнивание бюджетной обеспеченности поселений,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8EF6714A-4BB9-4ED5-BA97-8261BD548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273748"/>
              </p:ext>
            </p:extLst>
          </p:nvPr>
        </p:nvGraphicFramePr>
        <p:xfrm>
          <a:off x="250825" y="1557338"/>
          <a:ext cx="8723313" cy="513080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937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28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813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813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2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поселений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Бершетское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10 067,2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11 490,4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Гамовское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15 240,8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15 664,4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Двуреченское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9 744,2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4 388,5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Заболотское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2 883,2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2 968,2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Кондратовское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13 738,2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15 273,8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Кукуштанское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20 961,9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25 157,5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Култаевское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12 663,6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6 834,7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21 923,0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24 468,0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Пальниковское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8 448,1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9 715,3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Платошинское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7 851,5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9 164,8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Савинское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4 909,3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2 694,2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Сылвенское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12 078,8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16 221,9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Усть-Качкинское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5 892,5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3 247,8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Фроловское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7 895,2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7 241,5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Хохловское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3 683,9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4 051,9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Юговское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1 840,3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39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Юго-Камское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21 825,1 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24 937,9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181 646,8  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184 223,0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4" marR="8224" marT="8223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1785" name="Номер слайда 8">
            <a:extLst>
              <a:ext uri="{FF2B5EF4-FFF2-40B4-BE49-F238E27FC236}">
                <a16:creationId xmlns="" xmlns:a16="http://schemas.microsoft.com/office/drawing/2014/main" id="{6020CC3D-41DC-408D-82D1-69118F21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4ADF560-D229-4FC2-B8CF-76EC0EAE8F39}" type="slidenum">
              <a:rPr lang="ru-RU" altLang="ru-RU" sz="1800">
                <a:solidFill>
                  <a:srgbClr val="FFFFFF"/>
                </a:solidFill>
              </a:rPr>
              <a:pPr/>
              <a:t>63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8308" name="Picture 4" descr="https://thumbs.dreamstime.com/b/%D1%81%D1%82%D1%80%D0%B5-%D0%BA%D0%B0-%D1%87%D0%B5%D0%BA%D0%B0%D0%BD%D0%B8%D1%82-%D1%83%D1%81%D0%BF%D0%B5%D1%85-%D0%B8%D0%B0%D0%B3%D1%80%D0%B0%D0%BC%D0%BC%D1%8B-%D0%BF%D1%80%D0%B8%D0%BD%D1%86%D0%B8%D0%BF%D0%B8%D0%B0-%D1%8C%D0%BD%D0%BE%D0%B9-%D1%81%D1%85%D0%B5%D0%BC%D1%8B-51443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430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3">
            <a:extLst>
              <a:ext uri="{FF2B5EF4-FFF2-40B4-BE49-F238E27FC236}">
                <a16:creationId xmlns="" xmlns:a16="http://schemas.microsoft.com/office/drawing/2014/main" id="{CB16582E-95F3-4A8D-911A-3D96BD8F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431800"/>
            <a:ext cx="8424863" cy="747713"/>
          </a:xfrm>
        </p:spPr>
        <p:txBody>
          <a:bodyPr/>
          <a:lstStyle/>
          <a:p>
            <a:pPr algn="ctr"/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обеспеченность сельских поселений на 2021 год</a:t>
            </a:r>
          </a:p>
        </p:txBody>
      </p:sp>
      <p:graphicFrame>
        <p:nvGraphicFramePr>
          <p:cNvPr id="72707" name="Диаграмма 4">
            <a:extLst>
              <a:ext uri="{FF2B5EF4-FFF2-40B4-BE49-F238E27FC236}">
                <a16:creationId xmlns="" xmlns:a16="http://schemas.microsoft.com/office/drawing/2014/main" id="{CA68DE9C-4580-4F01-8E94-E9EB3F603E60}"/>
              </a:ext>
            </a:extLst>
          </p:cNvPr>
          <p:cNvGraphicFramePr>
            <a:graphicFrameLocks/>
          </p:cNvGraphicFramePr>
          <p:nvPr/>
        </p:nvGraphicFramePr>
        <p:xfrm>
          <a:off x="57150" y="1001713"/>
          <a:ext cx="90297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3" r:id="rId4" imgW="9035055" imgH="5791702" progId="Excel.Chart.8">
                  <p:embed/>
                </p:oleObj>
              </mc:Choice>
              <mc:Fallback>
                <p:oleObj r:id="rId4" imgW="9035055" imgH="5791702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001713"/>
                        <a:ext cx="90297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Номер слайда 1">
            <a:extLst>
              <a:ext uri="{FF2B5EF4-FFF2-40B4-BE49-F238E27FC236}">
                <a16:creationId xmlns="" xmlns:a16="http://schemas.microsoft.com/office/drawing/2014/main" id="{CDF94C71-A48F-4AB9-B9CD-F6A8CE0E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085E3D1-03FF-4D8A-ACC2-B7A81B8C7C96}" type="slidenum">
              <a:rPr lang="ru-RU" altLang="ru-RU" sz="1800">
                <a:solidFill>
                  <a:srgbClr val="FFFFFF"/>
                </a:solidFill>
              </a:rPr>
              <a:pPr/>
              <a:t>64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997853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65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9330" name="Picture 2" descr="https://www.productionparadise.com/newsletters/943/photos/23998/spotlight_custom___1/jing-zhang-ibm-900p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2925761" cy="24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65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1">
            <a:extLst>
              <a:ext uri="{FF2B5EF4-FFF2-40B4-BE49-F238E27FC236}">
                <a16:creationId xmlns="" xmlns:a16="http://schemas.microsoft.com/office/drawing/2014/main" id="{71EB2495-D8F4-4BB3-AF54-F0CEC2D7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F7651E-8E0C-4C02-84DC-B4F638E16327}" type="slidenum">
              <a:rPr lang="ru-RU" altLang="ru-RU" sz="1800">
                <a:solidFill>
                  <a:srgbClr val="FFFFFF"/>
                </a:solidFill>
              </a:rPr>
              <a:pPr/>
              <a:t>66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6803" name="Заголовок 3">
            <a:extLst>
              <a:ext uri="{FF2B5EF4-FFF2-40B4-BE49-F238E27FC236}">
                <a16:creationId xmlns="" xmlns:a16="http://schemas.microsoft.com/office/drawing/2014/main" id="{125A452A-3C02-4954-94F2-E9F6F3B09B3A}"/>
              </a:ext>
            </a:extLst>
          </p:cNvPr>
          <p:cNvSpPr txBox="1">
            <a:spLocks/>
          </p:cNvSpPr>
          <p:nvPr/>
        </p:nvSpPr>
        <p:spPr bwMode="auto">
          <a:xfrm>
            <a:off x="1817325" y="493287"/>
            <a:ext cx="70929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Программа «Развитие жилищно-коммунального хозяйства Пермского муниципального района», </a:t>
            </a:r>
            <a:r>
              <a:rPr lang="ru-RU" altLang="ru-RU" sz="2000" dirty="0">
                <a:solidFill>
                  <a:schemeClr val="tx2"/>
                </a:solidFill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76804" name="TextBox 1">
            <a:extLst>
              <a:ext uri="{FF2B5EF4-FFF2-40B4-BE49-F238E27FC236}">
                <a16:creationId xmlns="" xmlns:a16="http://schemas.microsoft.com/office/drawing/2014/main" id="{06ACCCA6-6EFF-4184-A4AF-0FBFD91B9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325" y="1231900"/>
            <a:ext cx="7003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Инфраструктурное обеспечение экономического роста территории, повышение качества предоставляемых коммунальных услуг.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EF7D0C29-309E-4AAA-8415-531AE26AE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210124"/>
              </p:ext>
            </p:extLst>
          </p:nvPr>
        </p:nvGraphicFramePr>
        <p:xfrm>
          <a:off x="774016" y="2276872"/>
          <a:ext cx="8136259" cy="208261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0573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89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07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Готовность объектов коммунальной инфраструктуры к отопительному периоду  (%)</a:t>
                      </a: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07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объектов коммунально-инженерной инфраструктуры, находящихся в муниципальной собственности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634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Ликвидация аварийного жилищного фонда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91439" marR="91439" marT="45685" marB="456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337,1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85" marB="4568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Диаграмма 20">
            <a:extLst>
              <a:ext uri="{FF2B5EF4-FFF2-40B4-BE49-F238E27FC236}">
                <a16:creationId xmlns="" xmlns:a16="http://schemas.microsoft.com/office/drawing/2014/main" id="{BCA48854-9FB4-4231-928E-8AEC2FC6E9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234765"/>
              </p:ext>
            </p:extLst>
          </p:nvPr>
        </p:nvGraphicFramePr>
        <p:xfrm>
          <a:off x="1747838" y="4703763"/>
          <a:ext cx="7237412" cy="215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A106351-1E38-4955-97F5-8F3B181A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93618"/>
            <a:ext cx="1585396" cy="152585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1">
            <a:extLst>
              <a:ext uri="{FF2B5EF4-FFF2-40B4-BE49-F238E27FC236}">
                <a16:creationId xmlns="" xmlns:a16="http://schemas.microsoft.com/office/drawing/2014/main" id="{2C93A971-3433-461E-A5B6-B789FEB9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EEC9E8B-0429-4FE3-9A96-8B1CC36372DB}" type="slidenum">
              <a:rPr lang="ru-RU" altLang="ru-RU" sz="1800">
                <a:solidFill>
                  <a:srgbClr val="FFFFFF"/>
                </a:solidFill>
              </a:rPr>
              <a:pPr/>
              <a:t>67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EF404ADE-BBFC-4DC5-A73C-0DED4D6E8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146305"/>
              </p:ext>
            </p:extLst>
          </p:nvPr>
        </p:nvGraphicFramePr>
        <p:xfrm>
          <a:off x="119063" y="1081088"/>
          <a:ext cx="9001125" cy="563244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840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23" marR="91423" marT="45740" marB="4574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38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150 176,0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>
                          <a:latin typeface="Times New Roman" pitchFamily="18" charset="0"/>
                          <a:cs typeface="Times New Roman" pitchFamily="18" charset="0"/>
                        </a:rPr>
                        <a:t>14 283,1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546,4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lang="ru-RU" sz="15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880,0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5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466,5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120 361,1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>
                          <a:latin typeface="Times New Roman" pitchFamily="18" charset="0"/>
                          <a:cs typeface="Times New Roman" pitchFamily="18" charset="0"/>
                        </a:rPr>
                        <a:t>9 764,9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38 511,4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r>
                        <a:rPr lang="ru-RU" sz="15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861,7</a:t>
                      </a:r>
                      <a:endParaRPr lang="ru-RU" sz="1500" b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14 223,1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kumimoji="0" lang="ru-RU" sz="16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и модернизация объектов коммунально-инженерной инфраструктуры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28 421,9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52 169,9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7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и ремонт объектов коммунально-инженерной инфраструктуры, находящихся в муниципальной собственности Пермского муниципального района</a:t>
                      </a:r>
                    </a:p>
                  </a:txBody>
                  <a:tcPr marL="9523" marR="9523" marT="952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809,7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itchFamily="18" charset="0"/>
                          <a:cs typeface="Times New Roman" pitchFamily="18" charset="0"/>
                        </a:rPr>
                        <a:t>1 630,5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(реконструкция) объектов общественной инфраструктуры муниципального значения, приобретение объектов недвижимого имущества</a:t>
                      </a: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25 434,0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smtClean="0">
                          <a:latin typeface="Times New Roman" pitchFamily="18" charset="0"/>
                          <a:cs typeface="Times New Roman" pitchFamily="18" charset="0"/>
                        </a:rPr>
                        <a:t>50 539,4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4627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и ремонт объектов коммунально-инженерной инфраструктуры</a:t>
                      </a: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itchFamily="18" charset="0"/>
                          <a:cs typeface="Times New Roman" pitchFamily="18" charset="0"/>
                        </a:rPr>
                        <a:t>2 178,2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17996" marR="17996" marT="18008" marB="18008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«Обеспечение мероприятий по переселению граждан из аварийного жилищного фонда»</a:t>
                      </a: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60 662,2</a:t>
                      </a: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700" baseline="0" dirty="0">
                          <a:latin typeface="Times New Roman" pitchFamily="18" charset="0"/>
                          <a:cs typeface="Times New Roman" pitchFamily="18" charset="0"/>
                        </a:rPr>
                        <a:t> 499,1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Федеральный проект «Обеспечение устойчивого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сокращения непригодного для проживания жилищного фонда»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lang="ru-RU" sz="1500" baseline="0" dirty="0">
                          <a:latin typeface="Times New Roman" pitchFamily="18" charset="0"/>
                          <a:cs typeface="Times New Roman" pitchFamily="18" charset="0"/>
                        </a:rPr>
                        <a:t> 042,4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10 499,1</a:t>
                      </a: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379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Расселение жилищного фонда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территории Пермского края, признанного аварийным по 01 января 2012 г.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45 619,8</a:t>
                      </a: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17996" marR="17996" marT="18008" marB="180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5148">
                <a:tc>
                  <a:txBody>
                    <a:bodyPr/>
                    <a:lstStyle/>
                    <a:p>
                      <a:r>
                        <a:rPr kumimoji="0"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реализации муниципальной программы»</a:t>
                      </a:r>
                      <a:endParaRPr kumimoji="0" lang="ru-RU" sz="16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61 091,9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57 </a:t>
                      </a: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692,1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8008" marB="1800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7873" name="Заголовок 3">
            <a:extLst>
              <a:ext uri="{FF2B5EF4-FFF2-40B4-BE49-F238E27FC236}">
                <a16:creationId xmlns="" xmlns:a16="http://schemas.microsoft.com/office/drawing/2014/main" id="{699168B0-A184-4EE9-87A7-4BBDCD1208F2}"/>
              </a:ext>
            </a:extLst>
          </p:cNvPr>
          <p:cNvSpPr txBox="1">
            <a:spLocks/>
          </p:cNvSpPr>
          <p:nvPr/>
        </p:nvSpPr>
        <p:spPr bwMode="auto">
          <a:xfrm>
            <a:off x="2627784" y="188913"/>
            <a:ext cx="6300316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Программа «Развитие жилищно-коммунального хозяйства Пермского муниципального района», тыс. руб.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6996CF5-B6EC-4F2E-8A03-619057E9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476672"/>
            <a:ext cx="1512168" cy="105408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1">
            <a:extLst>
              <a:ext uri="{FF2B5EF4-FFF2-40B4-BE49-F238E27FC236}">
                <a16:creationId xmlns="" xmlns:a16="http://schemas.microsoft.com/office/drawing/2014/main" id="{7112004B-175B-4F62-9B89-F97B8E43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43DFA1-7434-496C-84B0-EE9CE34144D2}" type="slidenum">
              <a:rPr lang="ru-RU" altLang="ru-RU" sz="1800">
                <a:solidFill>
                  <a:srgbClr val="FFFFFF"/>
                </a:solidFill>
              </a:rPr>
              <a:pPr/>
              <a:t>68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8851" name="Заголовок 3">
            <a:extLst>
              <a:ext uri="{FF2B5EF4-FFF2-40B4-BE49-F238E27FC236}">
                <a16:creationId xmlns="" xmlns:a16="http://schemas.microsoft.com/office/drawing/2014/main" id="{B34A3726-99EB-4837-AABB-20C2B249CB83}"/>
              </a:ext>
            </a:extLst>
          </p:cNvPr>
          <p:cNvSpPr txBox="1">
            <a:spLocks/>
          </p:cNvSpPr>
          <p:nvPr/>
        </p:nvSpPr>
        <p:spPr bwMode="auto">
          <a:xfrm>
            <a:off x="2168872" y="565837"/>
            <a:ext cx="675922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cs typeface="Times New Roman" panose="02020603050405020304" pitchFamily="18" charset="0"/>
              </a:rPr>
              <a:t>Программа «Развитие дорожного хозяйства и благоустройства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78852" name="TextBox 1">
            <a:extLst>
              <a:ext uri="{FF2B5EF4-FFF2-40B4-BE49-F238E27FC236}">
                <a16:creationId xmlns="" xmlns:a16="http://schemas.microsoft.com/office/drawing/2014/main" id="{53A2CEE5-A7C9-4448-994B-B5D659C64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1477145"/>
            <a:ext cx="68762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Цели программы: </a:t>
            </a:r>
            <a:r>
              <a:rPr lang="ru-RU" altLang="ru-RU" sz="1600" dirty="0"/>
              <a:t>1. Создание комфортных условий при передвижении по автомобильным дорогам Пермского муниципального района;</a:t>
            </a:r>
          </a:p>
          <a:p>
            <a:r>
              <a:rPr lang="ru-RU" altLang="ru-RU" sz="1600" dirty="0"/>
              <a:t>2. Повышение уровня благоустройства.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51011E19-14BA-499A-AF76-62AD9E3AE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55496"/>
              </p:ext>
            </p:extLst>
          </p:nvPr>
        </p:nvGraphicFramePr>
        <p:xfrm>
          <a:off x="539552" y="2636912"/>
          <a:ext cx="8388548" cy="148142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2761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2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220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автомобильных дорог, находящихся в нормативном состоянии (%)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162">
                <a:tc>
                  <a:txBody>
                    <a:bodyPr/>
                    <a:lstStyle/>
                    <a:p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Протяженность дорог, находящихся на содержании (км)</a:t>
                      </a:r>
                    </a:p>
                  </a:txBody>
                  <a:tcPr marL="91445" marR="91445"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422,9</a:t>
                      </a:r>
                    </a:p>
                  </a:txBody>
                  <a:tcPr marL="91445" marR="91445" marT="45693" marB="4569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A4CD811-A1EA-46B4-B5D4-4FBE8945E4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096206"/>
              </p:ext>
            </p:extLst>
          </p:nvPr>
        </p:nvGraphicFramePr>
        <p:xfrm>
          <a:off x="1403648" y="4487912"/>
          <a:ext cx="7395393" cy="208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8884" name="Picture 36">
            <a:extLst>
              <a:ext uri="{FF2B5EF4-FFF2-40B4-BE49-F238E27FC236}">
                <a16:creationId xmlns="" xmlns:a16="http://schemas.microsoft.com/office/drawing/2014/main" id="{707C8E0C-F576-4CE7-BE29-934729D6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00" y="378916"/>
            <a:ext cx="19177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Заголовок 3">
            <a:extLst>
              <a:ext uri="{FF2B5EF4-FFF2-40B4-BE49-F238E27FC236}">
                <a16:creationId xmlns="" xmlns:a16="http://schemas.microsoft.com/office/drawing/2014/main" id="{49924B54-F0EC-48CB-BB17-FC02292BB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3713" y="449263"/>
            <a:ext cx="6911975" cy="1179512"/>
          </a:xfrm>
        </p:spPr>
        <p:txBody>
          <a:bodyPr/>
          <a:lstStyle/>
          <a:p>
            <a:pPr algn="ctr">
              <a:defRPr/>
            </a:pPr>
            <a:r>
              <a:rPr lang="ru-RU" altLang="ru-RU" sz="1850" b="1" dirty="0">
                <a:latin typeface="Times New Roman" pitchFamily="18" charset="0"/>
                <a:cs typeface="Times New Roman" pitchFamily="18" charset="0"/>
              </a:rPr>
              <a:t>Программа «Развитие дорожного хозяйства и благоустройства Пермского муниципального района», тыс. руб.</a:t>
            </a:r>
          </a:p>
        </p:txBody>
      </p:sp>
      <p:sp>
        <p:nvSpPr>
          <p:cNvPr id="79876" name="Номер слайда 1">
            <a:extLst>
              <a:ext uri="{FF2B5EF4-FFF2-40B4-BE49-F238E27FC236}">
                <a16:creationId xmlns="" xmlns:a16="http://schemas.microsoft.com/office/drawing/2014/main" id="{FA16B7BD-4009-4A6F-8172-B48368FC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7C4A15E-6D02-4620-B51F-66543AFF6726}" type="slidenum">
              <a:rPr lang="ru-RU" altLang="ru-RU" sz="1800">
                <a:solidFill>
                  <a:srgbClr val="FFFFFF"/>
                </a:solidFill>
              </a:rPr>
              <a:pPr/>
              <a:t>69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32D53FDF-6898-4525-9CA4-FD5505C26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860454"/>
              </p:ext>
            </p:extLst>
          </p:nvPr>
        </p:nvGraphicFramePr>
        <p:xfrm>
          <a:off x="179512" y="1371653"/>
          <a:ext cx="8785225" cy="52813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100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07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36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91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2021 год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715" marB="4571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99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484 080,4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138 021,5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147 807,7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184 772,1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13 479,1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476 287,6</a:t>
                      </a:r>
                    </a:p>
                    <a:p>
                      <a:pPr algn="ctr"/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135 782,6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103 849,5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512,6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142,9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67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и развитие сети автомобильных дорог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989,8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422 432,7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258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автомобильных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дорог и искусственных сооружений на них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90 605,1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125 870,0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97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и ремонт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автомобильных дорог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 счет средств федерального бюджета в рамках национального проекта Российской Федерации «Безопасные и качественные автомобильные дороги»)</a:t>
                      </a:r>
                    </a:p>
                  </a:txBody>
                  <a:tcPr marL="17998" marR="17998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309 267,7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268 993,8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67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(реконструкция) автомобильных дорог общего пользования местного </a:t>
                      </a:r>
                      <a:r>
                        <a:rPr kumimoji="0" lang="ru-RU" sz="1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значения</a:t>
                      </a:r>
                    </a:p>
                    <a:p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(в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за счет средств местного бюджета в рамках национального проекта Российской Федерации «Безопасные и качественные автомобильные дороги»)</a:t>
                      </a:r>
                      <a:endParaRPr kumimoji="0" lang="ru-RU" sz="1600" kern="1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31 117,0</a:t>
                      </a: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18 924,6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27 568,9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7874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«Благоустройство»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Расходы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рамках национального проекта «Жилье и городская среда»)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53 090,6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480,5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53 854,9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8000" marB="180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36">
            <a:extLst>
              <a:ext uri="{FF2B5EF4-FFF2-40B4-BE49-F238E27FC236}">
                <a16:creationId xmlns="" xmlns:a16="http://schemas.microsoft.com/office/drawing/2014/main" id="{179AD831-4435-4B2A-BD11-94045422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87" y="260648"/>
            <a:ext cx="1105397" cy="11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F9FBA755-D7E3-4203-9CF1-A58EAE9F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855663"/>
          </a:xfrm>
        </p:spPr>
        <p:txBody>
          <a:bodyPr/>
          <a:lstStyle/>
          <a:p>
            <a:pPr algn="ctr" eaLnBrk="1" hangingPunct="1"/>
            <a:r>
              <a:rPr lang="ru-RU" altLang="ru-RU" sz="2700" b="1">
                <a:latin typeface="Times New Roman" panose="02020603050405020304" pitchFamily="18" charset="0"/>
              </a:rPr>
              <a:t>Прогноз социально-экономического развития Пермского района на 20</a:t>
            </a:r>
            <a:r>
              <a:rPr lang="en-US" altLang="ru-RU" sz="2700" b="1">
                <a:latin typeface="Times New Roman" panose="02020603050405020304" pitchFamily="18" charset="0"/>
              </a:rPr>
              <a:t>20</a:t>
            </a:r>
            <a:r>
              <a:rPr lang="ru-RU" altLang="ru-RU" sz="2700" b="1">
                <a:latin typeface="Times New Roman" panose="02020603050405020304" pitchFamily="18" charset="0"/>
              </a:rPr>
              <a:t> - 202</a:t>
            </a:r>
            <a:r>
              <a:rPr lang="en-US" altLang="ru-RU" sz="2700" b="1">
                <a:latin typeface="Times New Roman" panose="02020603050405020304" pitchFamily="18" charset="0"/>
              </a:rPr>
              <a:t>3</a:t>
            </a:r>
            <a:r>
              <a:rPr lang="ru-RU" altLang="ru-RU" sz="2700" b="1">
                <a:latin typeface="Times New Roman" panose="02020603050405020304" pitchFamily="18" charset="0"/>
              </a:rPr>
              <a:t> годы, млн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E843CC04-4634-493C-8C9C-4D2F587F45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850" y="1700213"/>
          <a:ext cx="8496300" cy="4878385"/>
        </p:xfrm>
        <a:graphic>
          <a:graphicData uri="http://schemas.openxmlformats.org/drawingml/2006/table">
            <a:tbl>
              <a:tblPr/>
              <a:tblGrid>
                <a:gridCol w="2519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83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689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68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40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Показатели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201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9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факт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оценка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1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3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прогноз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Фонд заработной платы по полному кругу предприятий,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12 587,4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13 050,0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13 572,0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14 115,0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14 694,0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Средняя заработная плата  в экономике района *,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37 905,3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39 183,0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40 750,0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42 380,0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44 118,0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Объем инвестиций в основной капитал*, млн. руб.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1790,2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1 711,0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1 718,0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1 720,0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1 663,0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2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Индекс потребительских цен (среднегодовой)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103,8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268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itchFamily="18" charset="0"/>
                        </a:rPr>
                        <a:t>* - по крупным и средним предприятиям района</a:t>
                      </a: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3" marR="91433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409" name="Номер слайда 1">
            <a:extLst>
              <a:ext uri="{FF2B5EF4-FFF2-40B4-BE49-F238E27FC236}">
                <a16:creationId xmlns="" xmlns:a16="http://schemas.microsoft.com/office/drawing/2014/main" id="{762B48A9-5918-4C03-813E-1BAFC237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164CA7E-8594-4EB1-B967-3FB89CB14567}" type="slidenum">
              <a:rPr lang="ru-RU" altLang="ru-RU" sz="1800">
                <a:solidFill>
                  <a:srgbClr val="FFFFFF"/>
                </a:solidFill>
              </a:rPr>
              <a:pPr/>
              <a:t>7</a:t>
            </a:fld>
            <a:endParaRPr lang="ru-RU" alt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1">
            <a:extLst>
              <a:ext uri="{FF2B5EF4-FFF2-40B4-BE49-F238E27FC236}">
                <a16:creationId xmlns="" xmlns:a16="http://schemas.microsoft.com/office/drawing/2014/main" id="{552F43D7-6253-400F-A4E5-FC0AFAE1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DB69B08-C3A0-42E9-A552-39EF1412AD61}" type="slidenum">
              <a:rPr lang="ru-RU" altLang="ru-RU" sz="1800">
                <a:solidFill>
                  <a:srgbClr val="FFFFFF"/>
                </a:solidFill>
              </a:rPr>
              <a:pPr/>
              <a:t>70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2947" name="Заголовок 3">
            <a:extLst>
              <a:ext uri="{FF2B5EF4-FFF2-40B4-BE49-F238E27FC236}">
                <a16:creationId xmlns="" xmlns:a16="http://schemas.microsoft.com/office/drawing/2014/main" id="{DEEC0242-A7DB-45D1-A238-5BFD1B9570B9}"/>
              </a:ext>
            </a:extLst>
          </p:cNvPr>
          <p:cNvSpPr txBox="1">
            <a:spLocks/>
          </p:cNvSpPr>
          <p:nvPr/>
        </p:nvSpPr>
        <p:spPr bwMode="auto">
          <a:xfrm>
            <a:off x="2084137" y="682049"/>
            <a:ext cx="673236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Программа «Охрана окружающей среды в Пермском муниципальном районе», тыс. руб.</a:t>
            </a:r>
            <a:endParaRPr lang="ru-RU" altLang="ru-RU" sz="2000" b="1" dirty="0">
              <a:solidFill>
                <a:srgbClr val="424456"/>
              </a:solidFill>
              <a:cs typeface="Times New Roman" panose="02020603050405020304" pitchFamily="18" charset="0"/>
            </a:endParaRPr>
          </a:p>
        </p:txBody>
      </p:sp>
      <p:sp>
        <p:nvSpPr>
          <p:cNvPr id="82948" name="TextBox 1">
            <a:extLst>
              <a:ext uri="{FF2B5EF4-FFF2-40B4-BE49-F238E27FC236}">
                <a16:creationId xmlns="" xmlns:a16="http://schemas.microsoft.com/office/drawing/2014/main" id="{FDD7891E-A882-4060-9EE8-1644BF33D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340768"/>
            <a:ext cx="75391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i="1" dirty="0">
                <a:solidFill>
                  <a:prstClr val="black"/>
                </a:solidFill>
              </a:rPr>
              <a:t>Цель программы: </a:t>
            </a:r>
            <a:r>
              <a:rPr lang="ru-RU" altLang="ru-RU" sz="1800" dirty="0">
                <a:solidFill>
                  <a:prstClr val="black"/>
                </a:solidFill>
              </a:rPr>
              <a:t>1. Повышение уровня экологической образованности населения</a:t>
            </a:r>
          </a:p>
          <a:p>
            <a:r>
              <a:rPr lang="ru-RU" altLang="ru-RU" sz="1800" dirty="0">
                <a:solidFill>
                  <a:prstClr val="black"/>
                </a:solidFill>
              </a:rPr>
              <a:t>2. Создание благоприятных условий жизни населения вблизи водных объектов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B22B5036-3125-4D93-84CB-8F35EDFC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601466"/>
              </p:ext>
            </p:extLst>
          </p:nvPr>
        </p:nvGraphicFramePr>
        <p:xfrm>
          <a:off x="395536" y="2708920"/>
          <a:ext cx="8499811" cy="147299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492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7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336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355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Доля населения Пермского района, привлеченного к участию в экологической деятельности</a:t>
                      </a: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705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ГТС, приведенных в нормативное состояние</a:t>
                      </a: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70F1A11B-2C39-4617-9557-A56ED1A75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487138"/>
              </p:ext>
            </p:extLst>
          </p:nvPr>
        </p:nvGraphicFramePr>
        <p:xfrm>
          <a:off x="1598464" y="4487912"/>
          <a:ext cx="6804025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2976" name="Picture 32">
            <a:extLst>
              <a:ext uri="{FF2B5EF4-FFF2-40B4-BE49-F238E27FC236}">
                <a16:creationId xmlns="" xmlns:a16="http://schemas.microsoft.com/office/drawing/2014/main" id="{949974F1-3F15-4065-BDCD-9E080352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" y="404208"/>
            <a:ext cx="1697464" cy="16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1885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Заголовок 3">
            <a:extLst>
              <a:ext uri="{FF2B5EF4-FFF2-40B4-BE49-F238E27FC236}">
                <a16:creationId xmlns="" xmlns:a16="http://schemas.microsoft.com/office/drawing/2014/main" id="{25F42E62-9510-4C47-9496-A3AA29F9F2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4160" y="958346"/>
            <a:ext cx="7021513" cy="792162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«Охрана окружающей среды в Пермском муниципальном районе», тыс. руб.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2168B20A-213F-4C55-8EFE-67529AE77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293144"/>
              </p:ext>
            </p:extLst>
          </p:nvPr>
        </p:nvGraphicFramePr>
        <p:xfrm>
          <a:off x="217661" y="2245328"/>
          <a:ext cx="8750300" cy="420846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239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61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2020 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07" marB="45707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00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в т.ч.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683,0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170,0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870,2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2 352,7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290,1</a:t>
                      </a: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17 121,6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4 168,0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11 269,0</a:t>
                      </a:r>
                    </a:p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1 389,6</a:t>
                      </a:r>
                    </a:p>
                  </a:txBody>
                  <a:tcPr marL="18000" marR="18000" marT="17993" marB="1799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170,0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kumimoji="0" lang="ru-RU" sz="17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 Сохранение уровня экологической культуры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170,0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295,0</a:t>
                      </a: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3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«Развитие водохозяйственного комплекса»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3 513,0</a:t>
                      </a: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16 826,6</a:t>
                      </a:r>
                    </a:p>
                  </a:txBody>
                  <a:tcPr marL="18000" marR="18000" marT="17993" marB="1799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416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 Капитальный ремонт ГТС пруда на р. </a:t>
                      </a:r>
                      <a:r>
                        <a:rPr lang="ru-RU" sz="17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Сарабаиха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с. Култаево Пермского района</a:t>
                      </a: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3 513,0</a:t>
                      </a: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826,6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7993" marB="1799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4002" name="Номер слайда 1">
            <a:extLst>
              <a:ext uri="{FF2B5EF4-FFF2-40B4-BE49-F238E27FC236}">
                <a16:creationId xmlns="" xmlns:a16="http://schemas.microsoft.com/office/drawing/2014/main" id="{EADABCC8-08F0-4FDC-B7F3-2B188F31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65F746B-68FB-4F79-B1A0-A440BC213234}" type="slidenum">
              <a:rPr lang="ru-RU" altLang="ru-RU" sz="1800">
                <a:solidFill>
                  <a:srgbClr val="FFFFFF"/>
                </a:solidFill>
              </a:rPr>
              <a:pPr/>
              <a:t>71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7" name="Picture 32">
            <a:extLst>
              <a:ext uri="{FF2B5EF4-FFF2-40B4-BE49-F238E27FC236}">
                <a16:creationId xmlns="" xmlns:a16="http://schemas.microsoft.com/office/drawing/2014/main" id="{DC1A3882-5981-45FE-B569-183F065B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" y="404208"/>
            <a:ext cx="1697464" cy="16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186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E40296FC-04AA-477D-B1AE-F94FDFFA0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992592"/>
              </p:ext>
            </p:extLst>
          </p:nvPr>
        </p:nvGraphicFramePr>
        <p:xfrm>
          <a:off x="134937" y="818307"/>
          <a:ext cx="8829551" cy="585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3" name="Номер слайда 3">
            <a:extLst>
              <a:ext uri="{FF2B5EF4-FFF2-40B4-BE49-F238E27FC236}">
                <a16:creationId xmlns="" xmlns:a16="http://schemas.microsoft.com/office/drawing/2014/main" id="{1068A6B9-F563-4096-94F9-BD1424D9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623322-84BD-497E-850E-B7373AA0C761}" type="slidenum">
              <a:rPr lang="ru-RU" altLang="ru-RU" sz="1800">
                <a:solidFill>
                  <a:srgbClr val="FFFFFF"/>
                </a:solidFill>
              </a:rPr>
              <a:pPr/>
              <a:t>72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00354" name="Picture 2" descr="https://yur-gazeta.ru/wp-content/uploads/2020/10/mlg8n9rvylx-o36ga-h9gt-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394270" cy="21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19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1">
            <a:extLst>
              <a:ext uri="{FF2B5EF4-FFF2-40B4-BE49-F238E27FC236}">
                <a16:creationId xmlns="" xmlns:a16="http://schemas.microsoft.com/office/drawing/2014/main" id="{D169F50E-6EE2-4233-A1C6-FD645F9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CE4F40-2FDF-49F7-8B41-49FF08CAB0ED}" type="slidenum">
              <a:rPr lang="ru-RU" altLang="ru-RU" sz="1800">
                <a:solidFill>
                  <a:srgbClr val="FFFFFF"/>
                </a:solidFill>
              </a:rPr>
              <a:pPr/>
              <a:t>73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0899" name="Заголовок 3">
            <a:extLst>
              <a:ext uri="{FF2B5EF4-FFF2-40B4-BE49-F238E27FC236}">
                <a16:creationId xmlns="" xmlns:a16="http://schemas.microsoft.com/office/drawing/2014/main" id="{1419CAEC-970E-47C3-B839-CAF3ACDF78C3}"/>
              </a:ext>
            </a:extLst>
          </p:cNvPr>
          <p:cNvSpPr txBox="1">
            <a:spLocks/>
          </p:cNvSpPr>
          <p:nvPr/>
        </p:nvSpPr>
        <p:spPr bwMode="auto">
          <a:xfrm>
            <a:off x="1835696" y="660510"/>
            <a:ext cx="7092404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cs typeface="Times New Roman" panose="02020603050405020304" pitchFamily="18" charset="0"/>
              </a:rPr>
              <a:t>Программа «Экономическое развитие Пермского муниципального района,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0900" name="TextBox 1">
            <a:extLst>
              <a:ext uri="{FF2B5EF4-FFF2-40B4-BE49-F238E27FC236}">
                <a16:creationId xmlns="" xmlns:a16="http://schemas.microsoft.com/office/drawing/2014/main" id="{6CBDBC95-9A4C-4173-B67E-1E8ACD0CD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204" y="1452673"/>
            <a:ext cx="6649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создание условий для экономического роста Пермского муниципального района.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859FC16A-4CED-4253-89B3-0031C34D5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059523"/>
              </p:ext>
            </p:extLst>
          </p:nvPr>
        </p:nvGraphicFramePr>
        <p:xfrm>
          <a:off x="395536" y="2204864"/>
          <a:ext cx="8428758" cy="183915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429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87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854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18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Турпоток (чел.)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90 075</a:t>
                      </a: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6396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субъектов малого и среднего предпринимательства (ед.)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5 569</a:t>
                      </a: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902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индивидуальных предпринимателей в расчете на 1000 жителей населения (ед.)</a:t>
                      </a:r>
                    </a:p>
                  </a:txBody>
                  <a:tcPr marL="91446" marR="91446" marT="45674" marB="456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35,13</a:t>
                      </a:r>
                    </a:p>
                  </a:txBody>
                  <a:tcPr marL="91446" marR="91446" marT="45674" marB="45674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A10716B-FAE1-43C1-B427-8CB2F3BFBE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731132"/>
              </p:ext>
            </p:extLst>
          </p:nvPr>
        </p:nvGraphicFramePr>
        <p:xfrm>
          <a:off x="1238424" y="4293096"/>
          <a:ext cx="7092057" cy="227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0932" name="Picture 2" descr="https://1tulatv.ru/sites/default/files/82_v_bad_news_for_borrowers_the_economy_could_improve_this_year_51109100.jpg">
            <a:extLst>
              <a:ext uri="{FF2B5EF4-FFF2-40B4-BE49-F238E27FC236}">
                <a16:creationId xmlns="" xmlns:a16="http://schemas.microsoft.com/office/drawing/2014/main" id="{DEF5B9A5-978D-4657-99AB-10F7F2B0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509780"/>
            <a:ext cx="2373990" cy="13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3">
            <a:extLst>
              <a:ext uri="{FF2B5EF4-FFF2-40B4-BE49-F238E27FC236}">
                <a16:creationId xmlns="" xmlns:a16="http://schemas.microsoft.com/office/drawing/2014/main" id="{4B10FEC0-4956-42BA-BF79-B86F4FB2B1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6375" y="188913"/>
            <a:ext cx="7380288" cy="1295400"/>
          </a:xfrm>
        </p:spPr>
        <p:txBody>
          <a:bodyPr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«Экономическое развитие Пермского муниципального района», тыс. руб.</a:t>
            </a:r>
          </a:p>
        </p:txBody>
      </p:sp>
      <p:sp>
        <p:nvSpPr>
          <p:cNvPr id="81923" name="Номер слайда 1">
            <a:extLst>
              <a:ext uri="{FF2B5EF4-FFF2-40B4-BE49-F238E27FC236}">
                <a16:creationId xmlns="" xmlns:a16="http://schemas.microsoft.com/office/drawing/2014/main" id="{7D5A8948-4945-402D-B087-B8761981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4DB8667-E3D3-4C68-A720-E74BC4EE39A9}" type="slidenum">
              <a:rPr lang="ru-RU" altLang="ru-RU" sz="1800">
                <a:solidFill>
                  <a:srgbClr val="FFFFFF"/>
                </a:solidFill>
              </a:rPr>
              <a:pPr/>
              <a:t>74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81924" name="Picture 2" descr="http://ria56.ru/uploads/images/biznes(2).jpg">
            <a:extLst>
              <a:ext uri="{FF2B5EF4-FFF2-40B4-BE49-F238E27FC236}">
                <a16:creationId xmlns="" xmlns:a16="http://schemas.microsoft.com/office/drawing/2014/main" id="{36C13023-8E56-4A45-82BF-8FAAF481A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225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A0367282-FA7A-4FF6-857C-2674E4453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705987"/>
              </p:ext>
            </p:extLst>
          </p:nvPr>
        </p:nvGraphicFramePr>
        <p:xfrm>
          <a:off x="107950" y="1096963"/>
          <a:ext cx="8928100" cy="54752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77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8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20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1" marR="91421" marT="45681" marB="4568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всего 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(за счет средств бюджета Пермского муниципального района)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2 578,8</a:t>
                      </a: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2 305,0</a:t>
                      </a:r>
                    </a:p>
                  </a:txBody>
                  <a:tcPr marL="17996" marR="17996" marT="17990" marB="179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</a:t>
                      </a: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Поддержка малого и среднего предпринимательства в Пермском муниципальном районе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2 516,5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939,2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Информационная поддержка субъектов малого и среднего предпринимательства 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23,8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kumimoji="0" lang="en-US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Пропаганда и популяризация предпринимательской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814,5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kumimoji="0" lang="en-US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Консультационная поддержка субъектов малого предпринимательства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809,4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907,0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3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 Финансовая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поддержка субъектов малого и среднего предпринимательства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1 450,8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17996" marR="17996" marT="17990" marB="179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6756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 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условий для привлечения инвестиций в экономику района субъектами малого и  среднего предпринимательства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61,0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163,2</a:t>
                      </a: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370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Мероприятие: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Создание условий для развития добросовестной конкуренции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17999" marR="17999" marT="17992" marB="1799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2370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«Развитие туризма в Пермском муниципальном районе»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62,3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365,8</a:t>
                      </a:r>
                    </a:p>
                  </a:txBody>
                  <a:tcPr marL="17999" marR="17999" marT="17992" marB="17992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Номер слайда 1">
            <a:extLst>
              <a:ext uri="{FF2B5EF4-FFF2-40B4-BE49-F238E27FC236}">
                <a16:creationId xmlns="" xmlns:a16="http://schemas.microsoft.com/office/drawing/2014/main" id="{BAE6D41D-DC99-4DC5-9900-FACB428F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3B7F537-4906-4F53-8146-BE2CB50592F8}" type="slidenum">
              <a:rPr lang="ru-RU" altLang="ru-RU" sz="1800">
                <a:solidFill>
                  <a:srgbClr val="FFFFFF"/>
                </a:solidFill>
              </a:rPr>
              <a:pPr/>
              <a:t>75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4995" name="Заголовок 3">
            <a:extLst>
              <a:ext uri="{FF2B5EF4-FFF2-40B4-BE49-F238E27FC236}">
                <a16:creationId xmlns="" xmlns:a16="http://schemas.microsoft.com/office/drawing/2014/main" id="{F8C45C99-8304-4E55-A0EF-126E171C3D17}"/>
              </a:ext>
            </a:extLst>
          </p:cNvPr>
          <p:cNvSpPr txBox="1">
            <a:spLocks/>
          </p:cNvSpPr>
          <p:nvPr/>
        </p:nvSpPr>
        <p:spPr bwMode="auto">
          <a:xfrm>
            <a:off x="1700672" y="693152"/>
            <a:ext cx="7082966" cy="93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«Сельское </a:t>
            </a:r>
            <a:r>
              <a:rPr lang="ru-RU" altLang="ru-RU" sz="2000" b="1" dirty="0">
                <a:cs typeface="Times New Roman" panose="02020603050405020304" pitchFamily="18" charset="0"/>
              </a:rPr>
              <a:t>хозяйство и комплексное развитие сельских территорий Пермского муниципального </a:t>
            </a:r>
            <a:r>
              <a:rPr lang="ru-RU" altLang="ru-RU" sz="2000" b="1" dirty="0" smtClean="0">
                <a:cs typeface="Times New Roman" panose="02020603050405020304" pitchFamily="18" charset="0"/>
              </a:rPr>
              <a:t>района»</a:t>
            </a:r>
            <a:endParaRPr lang="ru-RU" altLang="ru-RU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4996" name="TextBox 1">
            <a:extLst>
              <a:ext uri="{FF2B5EF4-FFF2-40B4-BE49-F238E27FC236}">
                <a16:creationId xmlns="" xmlns:a16="http://schemas.microsoft.com/office/drawing/2014/main" id="{3277B73E-C84D-4540-8D32-082A0E5C4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670" y="1700808"/>
            <a:ext cx="70829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занятости, доходов и качества жизни сельского населения Пермского муниципального района, а также рост доходности и эффективности сельскохозяйственных товаропроизводителей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F163B84C-4788-46CE-A490-62B81BE24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445817"/>
              </p:ext>
            </p:extLst>
          </p:nvPr>
        </p:nvGraphicFramePr>
        <p:xfrm>
          <a:off x="250824" y="2548032"/>
          <a:ext cx="8641655" cy="17906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617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40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051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560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Индекс физического объема сельскохозяйственной продукции в хозяйствах всех категорий (%)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101,1</a:t>
                      </a: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5606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Посевные площади сельскохозяйственных культур в хозяйствах всех категорий(га)</a:t>
                      </a:r>
                    </a:p>
                  </a:txBody>
                  <a:tcPr marL="91449" marR="9144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35 095</a:t>
                      </a:r>
                    </a:p>
                  </a:txBody>
                  <a:tcPr marL="91449" marR="91449" marT="45703" marB="457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15319EB0-668A-4B63-B08E-2BCF837FF3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88014"/>
              </p:ext>
            </p:extLst>
          </p:nvPr>
        </p:nvGraphicFramePr>
        <p:xfrm>
          <a:off x="1238424" y="4389438"/>
          <a:ext cx="6804025" cy="242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5020" name="Picture 28">
            <a:extLst>
              <a:ext uri="{FF2B5EF4-FFF2-40B4-BE49-F238E27FC236}">
                <a16:creationId xmlns="" xmlns:a16="http://schemas.microsoft.com/office/drawing/2014/main" id="{814E6A8D-7BBF-465D-9961-F284AE98A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 bwMode="auto">
          <a:xfrm>
            <a:off x="0" y="625151"/>
            <a:ext cx="1700671" cy="16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3">
            <a:extLst>
              <a:ext uri="{FF2B5EF4-FFF2-40B4-BE49-F238E27FC236}">
                <a16:creationId xmlns="" xmlns:a16="http://schemas.microsoft.com/office/drawing/2014/main" id="{C41D9FA6-1B6A-4155-B2BF-7E3E7843B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5751" y="368300"/>
            <a:ext cx="7380287" cy="936848"/>
          </a:xfrm>
        </p:spPr>
        <p:txBody>
          <a:bodyPr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«Сельское хозяйство и устойчивое развитие сельских территорий Пермского муниципального района», тыс. руб.</a:t>
            </a:r>
          </a:p>
        </p:txBody>
      </p:sp>
      <p:sp>
        <p:nvSpPr>
          <p:cNvPr id="86019" name="Номер слайда 1">
            <a:extLst>
              <a:ext uri="{FF2B5EF4-FFF2-40B4-BE49-F238E27FC236}">
                <a16:creationId xmlns="" xmlns:a16="http://schemas.microsoft.com/office/drawing/2014/main" id="{3B76A11A-C054-415B-B303-01B0430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15DA74D-BED4-4EB7-B22E-914829AC7DF4}" type="slidenum">
              <a:rPr lang="ru-RU" altLang="ru-RU" sz="1800">
                <a:solidFill>
                  <a:srgbClr val="FFFFFF"/>
                </a:solidFill>
              </a:rPr>
              <a:pPr/>
              <a:t>76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0C1E4F9C-A1A2-44DF-B481-33C3AC3B5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035837"/>
              </p:ext>
            </p:extLst>
          </p:nvPr>
        </p:nvGraphicFramePr>
        <p:xfrm>
          <a:off x="125692" y="1239714"/>
          <a:ext cx="8928100" cy="54959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65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6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1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2020 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668" marB="4566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07690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программа – всего </a:t>
                      </a:r>
                    </a:p>
                    <a:p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5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5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федерального бюджета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края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бюджета Пермского муниципального района</a:t>
                      </a:r>
                    </a:p>
                    <a:p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97 585,4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500" b="0" dirty="0">
                          <a:latin typeface="Times New Roman" pitchFamily="18" charset="0"/>
                          <a:cs typeface="Times New Roman" pitchFamily="18" charset="0"/>
                        </a:rPr>
                        <a:t>42 654,4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>
                          <a:latin typeface="Times New Roman" pitchFamily="18" charset="0"/>
                          <a:cs typeface="Times New Roman" pitchFamily="18" charset="0"/>
                        </a:rPr>
                        <a:t>16 573,1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13 934,8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423,1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194,2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1 779,8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889,2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14 722,3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802,9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03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«Поддержка малых форм хозяйствования»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376,2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634,8</a:t>
                      </a:r>
                    </a:p>
                  </a:txBody>
                  <a:tcPr marL="17999" marR="17999" marT="17983" marB="17983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948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на </a:t>
                      </a:r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возмещение части затрат сельскохозяйственным товаропроизводителям на организацию и проведение ярмарочных мероприятий, проведение конкурса "Лучшее личное подсобное хозяйство Пермского муниципального района»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322,0</a:t>
                      </a: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334,8</a:t>
                      </a: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272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Возмещение части затрат на приобретение земель сельскохозяйственного  назначения</a:t>
                      </a:r>
                    </a:p>
                  </a:txBody>
                  <a:tcPr marL="17999" marR="17999" marT="17983" marB="1798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9345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кредитования малых форм хозяйствования</a:t>
                      </a:r>
                    </a:p>
                  </a:txBody>
                  <a:tcPr marL="17999" marR="17999" marT="17983" marB="1798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272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«Поддержка сельхозтоваропроизводителей способствующая повышению эффективности сельскохозяйственного производства»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816,5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1 159,4</a:t>
                      </a:r>
                    </a:p>
                  </a:txBody>
                  <a:tcPr marL="17999" marR="17999" marT="17983" marB="1798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408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на возмещение затрат юридическим лицам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816,5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159,4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83" marB="1798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933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«Обеспечение реализации муниципальной программы»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12 052,5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13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33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«Комплексное развитие сельских территорий»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83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2 676,5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27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(реконструкция) объектов социальной и инженерной инфраструктуры в сельской местности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1 280,0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17999" marR="17999" marT="17979" marB="17979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91726735-F68A-4B30-A530-C6A86DA5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4" y="368300"/>
            <a:ext cx="1231559" cy="12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омер слайда 1">
            <a:extLst>
              <a:ext uri="{FF2B5EF4-FFF2-40B4-BE49-F238E27FC236}">
                <a16:creationId xmlns="" xmlns:a16="http://schemas.microsoft.com/office/drawing/2014/main" id="{462C1B7C-7FB4-4B1C-BFA9-4B4CA72E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1343F83-4C8B-4476-96F0-6C862AF7FCF8}" type="slidenum">
              <a:rPr lang="ru-RU" altLang="ru-RU" sz="1800">
                <a:solidFill>
                  <a:srgbClr val="FFFFFF"/>
                </a:solidFill>
              </a:rPr>
              <a:pPr/>
              <a:t>77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7043" name="Заголовок 3">
            <a:extLst>
              <a:ext uri="{FF2B5EF4-FFF2-40B4-BE49-F238E27FC236}">
                <a16:creationId xmlns="" xmlns:a16="http://schemas.microsoft.com/office/drawing/2014/main" id="{4551AB65-B5AB-4F71-827C-9745D0889326}"/>
              </a:ext>
            </a:extLst>
          </p:cNvPr>
          <p:cNvSpPr txBox="1">
            <a:spLocks/>
          </p:cNvSpPr>
          <p:nvPr/>
        </p:nvSpPr>
        <p:spPr bwMode="auto">
          <a:xfrm>
            <a:off x="1979712" y="188914"/>
            <a:ext cx="7164288" cy="86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cs typeface="Times New Roman" panose="02020603050405020304" pitchFamily="18" charset="0"/>
              </a:rPr>
              <a:t>Программа «Управление земельными ресурсами и имуществом 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7044" name="TextBox 1">
            <a:extLst>
              <a:ext uri="{FF2B5EF4-FFF2-40B4-BE49-F238E27FC236}">
                <a16:creationId xmlns="" xmlns:a16="http://schemas.microsoft.com/office/drawing/2014/main" id="{F3C5C667-B34A-44B9-8006-1C98ADD0C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636" y="908050"/>
            <a:ext cx="7164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эффективности управления и распоряжения муниципальным имуществом и земельными ресурсами Пермского района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F6CD285C-6C53-4752-8FAC-FFA990DD4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278144"/>
              </p:ext>
            </p:extLst>
          </p:nvPr>
        </p:nvGraphicFramePr>
        <p:xfrm>
          <a:off x="89234" y="1516760"/>
          <a:ext cx="8784530" cy="390656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0226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18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Выполнение плановых показателей по доходам  от использования имущества и земельных участков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земельными участками многодетных семей на территории Пермского муниципального района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538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земельными участками инвалидов и семей, имеющих в своем составе инвалидов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7655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Протяженность автомобильных дорог, в отношении которых проведены кадастровые и землеустроительные работы  (км)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67,8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5779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поставленных на государственный кадастровый учет объектов недвижимости и  зарегистрированных прав на объекты недвижимого имущества от включенных в реестр муниципального имущества Пермского муниципального района (%)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9538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Вовлечение в оборот земельных участков (га)</a:t>
                      </a:r>
                    </a:p>
                  </a:txBody>
                  <a:tcPr marL="91437" marR="91437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1437" marR="91437" marT="45703" marB="4570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BD4BB398-45B1-4704-80C5-D44A2C3D77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362400"/>
              </p:ext>
            </p:extLst>
          </p:nvPr>
        </p:nvGraphicFramePr>
        <p:xfrm>
          <a:off x="1331640" y="5373216"/>
          <a:ext cx="6248400" cy="1599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7095" name="Picture 55">
            <a:extLst>
              <a:ext uri="{FF2B5EF4-FFF2-40B4-BE49-F238E27FC236}">
                <a16:creationId xmlns="" xmlns:a16="http://schemas.microsoft.com/office/drawing/2014/main" id="{B2DBE696-6344-40DF-A962-F28C362E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" y="445474"/>
            <a:ext cx="1890078" cy="10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3">
            <a:extLst>
              <a:ext uri="{FF2B5EF4-FFF2-40B4-BE49-F238E27FC236}">
                <a16:creationId xmlns="" xmlns:a16="http://schemas.microsoft.com/office/drawing/2014/main" id="{8F0AB69A-F067-4426-B050-B89E3FF373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9466" y="333375"/>
            <a:ext cx="6931659" cy="863600"/>
          </a:xfrm>
        </p:spPr>
        <p:txBody>
          <a:bodyPr/>
          <a:lstStyle/>
          <a:p>
            <a:pPr algn="ctr"/>
            <a:r>
              <a:rPr lang="ru-RU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земельными ресурсами и имуществом  Пермского муниципального района», тыс. руб.</a:t>
            </a:r>
          </a:p>
        </p:txBody>
      </p:sp>
      <p:sp>
        <p:nvSpPr>
          <p:cNvPr id="88067" name="Номер слайда 1">
            <a:extLst>
              <a:ext uri="{FF2B5EF4-FFF2-40B4-BE49-F238E27FC236}">
                <a16:creationId xmlns="" xmlns:a16="http://schemas.microsoft.com/office/drawing/2014/main" id="{7123B49B-EB5D-41FF-9D7D-DEBAE9D7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DB4A2F-9C6F-4369-B838-7C822CD2D8FA}" type="slidenum">
              <a:rPr lang="ru-RU" altLang="ru-RU" sz="1800">
                <a:solidFill>
                  <a:srgbClr val="FFFFFF"/>
                </a:solidFill>
              </a:rPr>
              <a:pPr/>
              <a:t>78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C7CAB916-EEC6-4738-B9A7-7C8F01F08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93007"/>
              </p:ext>
            </p:extLst>
          </p:nvPr>
        </p:nvGraphicFramePr>
        <p:xfrm>
          <a:off x="179388" y="1057275"/>
          <a:ext cx="8821737" cy="580073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5528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75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1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848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</a:p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0" marR="91430" marT="45641" marB="45641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0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 </a:t>
                      </a: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70 393,1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85 229,8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181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 «</a:t>
                      </a:r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Управление земельными ресурсами</a:t>
                      </a:r>
                      <a:r>
                        <a:rPr kumimoji="0" lang="ru-RU" sz="15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Пермского муниципального района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13 863,5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36 184,8</a:t>
                      </a:r>
                    </a:p>
                  </a:txBody>
                  <a:tcPr marL="17998" marR="17998" marT="17973" marB="1797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3146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комплексных и кадастровых работ на территории Пермского муниципального района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2 862,6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24 024,5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5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для предоставления многодетным семьям</a:t>
                      </a:r>
                      <a:endParaRPr lang="ru-RU" sz="15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735,8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3146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для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предоставления инвалидам и семьям, имеющим в своем составе инвалидов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81,7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Изъятие </a:t>
                      </a:r>
                      <a:r>
                        <a:rPr kumimoji="0" lang="ru-RU" sz="15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земельных участков для муниципальных нужд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4 568,9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222,3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1745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земельных участков Пермского муниципального района, находящихся в государственной собственности, которая не разграничена к реализации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972,8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1 320,0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Предотвращение распространения и уничтожение борщевика Сосновского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4 262,7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8 113,0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3146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Установление связи объектов капитального строительства с земельными участками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379,0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8181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«Управление муниципальным имуществом Пермского муниципального</a:t>
                      </a:r>
                      <a:r>
                        <a:rPr kumimoji="0" lang="ru-RU" sz="15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r>
                        <a:rPr kumimoji="0" lang="ru-RU" sz="1500" kern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5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22 889,3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14 860,9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kumimoji="0" lang="ru-RU" sz="15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Оптимизация состава муниципального имущества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1 640,6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3 653,4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9786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Содержание муниципального</a:t>
                      </a:r>
                      <a:r>
                        <a:rPr lang="ru-RU" sz="1500" baseline="0" dirty="0">
                          <a:latin typeface="Times New Roman" pitchFamily="18" charset="0"/>
                          <a:cs typeface="Times New Roman" pitchFamily="18" charset="0"/>
                        </a:rPr>
                        <a:t> имущества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21 248,7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11 207,5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5026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«Обеспечение реализации</a:t>
                      </a:r>
                      <a:r>
                        <a:rPr lang="ru-RU" sz="1500" baseline="0" dirty="0">
                          <a:latin typeface="Times New Roman" pitchFamily="18" charset="0"/>
                          <a:cs typeface="Times New Roman" pitchFamily="18" charset="0"/>
                        </a:rPr>
                        <a:t> муниципальной программы»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33 640,3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lang="ru-RU" sz="17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184,1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998" marR="17998" marT="17973" marB="17973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6" name="Picture 55">
            <a:extLst>
              <a:ext uri="{FF2B5EF4-FFF2-40B4-BE49-F238E27FC236}">
                <a16:creationId xmlns="" xmlns:a16="http://schemas.microsoft.com/office/drawing/2014/main" id="{5E4F0C30-FE1C-49E2-9E24-34CA4D0A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5474"/>
            <a:ext cx="2008047" cy="10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27" name="Picture 39">
            <a:extLst>
              <a:ext uri="{FF2B5EF4-FFF2-40B4-BE49-F238E27FC236}">
                <a16:creationId xmlns="" xmlns:a16="http://schemas.microsoft.com/office/drawing/2014/main" id="{7BFDADDA-F66C-439C-9D17-6A0D047E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6" y="523803"/>
            <a:ext cx="1582388" cy="15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0" name="Номер слайда 1">
            <a:extLst>
              <a:ext uri="{FF2B5EF4-FFF2-40B4-BE49-F238E27FC236}">
                <a16:creationId xmlns="" xmlns:a16="http://schemas.microsoft.com/office/drawing/2014/main" id="{D10AC260-D8B8-43E5-816E-A04D3C07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7523E42-5FEB-41E3-943B-83ADCBF2D38E}" type="slidenum">
              <a:rPr lang="ru-RU" altLang="ru-RU" sz="1800">
                <a:solidFill>
                  <a:srgbClr val="FFFFFF"/>
                </a:solidFill>
              </a:rPr>
              <a:pPr/>
              <a:t>79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9091" name="Заголовок 3">
            <a:extLst>
              <a:ext uri="{FF2B5EF4-FFF2-40B4-BE49-F238E27FC236}">
                <a16:creationId xmlns="" xmlns:a16="http://schemas.microsoft.com/office/drawing/2014/main" id="{D1CAB3F9-1B8D-462E-B80E-3D8F62005B1A}"/>
              </a:ext>
            </a:extLst>
          </p:cNvPr>
          <p:cNvSpPr txBox="1">
            <a:spLocks/>
          </p:cNvSpPr>
          <p:nvPr/>
        </p:nvSpPr>
        <p:spPr bwMode="auto">
          <a:xfrm>
            <a:off x="1979712" y="333375"/>
            <a:ext cx="695632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cs typeface="Times New Roman" panose="02020603050405020304" pitchFamily="18" charset="0"/>
              </a:rPr>
              <a:t>Программа «Градостроительная политика  Пермского муниципального района», тыс. руб.</a:t>
            </a:r>
            <a:endParaRPr lang="ru-RU" altLang="ru-RU" sz="2000" b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89092" name="TextBox 1">
            <a:extLst>
              <a:ext uri="{FF2B5EF4-FFF2-40B4-BE49-F238E27FC236}">
                <a16:creationId xmlns="" xmlns:a16="http://schemas.microsoft.com/office/drawing/2014/main" id="{1F2B3BDF-396F-44D5-B9C7-FF860687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052513"/>
            <a:ext cx="7040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i="1" dirty="0"/>
              <a:t>Цель программы: </a:t>
            </a:r>
            <a:r>
              <a:rPr lang="ru-RU" altLang="ru-RU" sz="1600" dirty="0"/>
              <a:t>повышение инвестиционной привлекательности Пермского муниципального района и обеспечение эффективного управления территорией посредством градостроительной деятельности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03EC4ABE-EBD9-48B1-999B-740CFC6F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857145"/>
              </p:ext>
            </p:extLst>
          </p:nvPr>
        </p:nvGraphicFramePr>
        <p:xfrm>
          <a:off x="92075" y="1844675"/>
          <a:ext cx="8843964" cy="301783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0783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56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24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307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документов территориального планирования и документов градостроительного зонирования, соответствующих документам территориального планирования Российской Федерации и субъекта Российской Федерации (%)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3070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Доступность сведений  государственной информационной системы обеспечения градостроительной деятельности всем субъектам строительной и градостроительной деятельности(%)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30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ввода в эксплуатацию жилья в муниципальном образовании (</a:t>
                      </a:r>
                      <a:r>
                        <a:rPr kumimoji="0" lang="ru-RU" sz="16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тыс.кв.м</a:t>
                      </a: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54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муниципальных программ, соответствующих Стратегии социально-экономического развития Пермского муниципального района </a:t>
                      </a:r>
                      <a:r>
                        <a:rPr kumimoji="0" lang="en-US" sz="16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(%)</a:t>
                      </a:r>
                      <a:endParaRPr kumimoji="0" lang="ru-RU" sz="16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7" marR="91437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7" marR="91437" marT="45708" marB="4570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524587FD-36B3-460B-9E18-50BB6928B1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957870"/>
              </p:ext>
            </p:extLst>
          </p:nvPr>
        </p:nvGraphicFramePr>
        <p:xfrm>
          <a:off x="1670472" y="4885311"/>
          <a:ext cx="6248400" cy="20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302F5E7C-1EF3-4B13-B218-A080AB304217}" type="slidenum">
              <a:rPr lang="ru-RU" altLang="ru-RU" sz="1800" smtClean="0">
                <a:solidFill>
                  <a:srgbClr val="FFFFFF"/>
                </a:solidFill>
              </a:rPr>
              <a:pPr/>
              <a:t>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9460" name="Picture 4" descr="C:\Users\feu21-03\Documents\Работа\Презентации\рисунки для презентации к проекту бюджета\bi-O-EHrk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4" y="588402"/>
            <a:ext cx="730272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11679" y="2225228"/>
            <a:ext cx="8924082" cy="1296144"/>
            <a:chOff x="9204" y="141173"/>
            <a:chExt cx="9423843" cy="9370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9204" y="141173"/>
              <a:ext cx="9423843" cy="93701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80312" y="177133"/>
              <a:ext cx="9332361" cy="8455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Решением Земского Собрания Пермского муниципального района согласована полная замена дотации на выравнивание бюджетной обеспеченности Пермского муниципального района дополнительным нормативом отчислений от НДФЛ на 2021 год в размере 43,1714 %, на 2022 год в размере 34,8550 %, на 2023 год в размере 35,5063 % 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1679" y="4869160"/>
            <a:ext cx="8904788" cy="1656184"/>
            <a:chOff x="-83576" y="1269723"/>
            <a:chExt cx="12235171" cy="10750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83576" y="1269723"/>
              <a:ext cx="12235171" cy="107509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01516" y="1329204"/>
              <a:ext cx="11464986" cy="9561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kern="1200" dirty="0">
                  <a:solidFill>
                    <a:schemeClr val="tx1"/>
                  </a:solidFill>
                </a:rPr>
                <a:t>Проектом закона Пермского края о бюджете Пермского края на 2021 год и плановый период 2022 и 2023 годов установлен дифференцированный норматив отчислений в бюджет Пермского муниципального района от акцизов на автомобильный и прямогонный бензин, дизельное топливо, моторные масла для дизельных и (или) карбюраторных (</a:t>
              </a:r>
              <a:r>
                <a:rPr lang="ru-RU" sz="1500" kern="1200" dirty="0" err="1">
                  <a:solidFill>
                    <a:schemeClr val="tx1"/>
                  </a:solidFill>
                </a:rPr>
                <a:t>инжекторных</a:t>
              </a:r>
              <a:r>
                <a:rPr lang="ru-RU" sz="1500" kern="1200" dirty="0">
                  <a:solidFill>
                    <a:schemeClr val="tx1"/>
                  </a:solidFill>
                </a:rPr>
                <a:t>) двигателей, производимые на территории Российской Федерации в размере 0,1439 % (2020 г. - 0,1431 %).</a:t>
              </a:r>
              <a:endParaRPr lang="ru-RU" sz="1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9464" y="3693891"/>
            <a:ext cx="8884087" cy="1080121"/>
            <a:chOff x="0" y="2542180"/>
            <a:chExt cx="6750063" cy="192396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592260"/>
              <a:ext cx="6750063" cy="174561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116126" y="2542180"/>
              <a:ext cx="6479546" cy="19239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0" kern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Внесены изменения в Бюджетный кодекс РФ в части  нормативов отчислений по акцизам на нефтепродукты в субъекты РФ (Федеральный закон от 28.11.2018 № 456-ФЗ). В 2021 году норматив отчислений в бюджет субъектов РФ-74,9 %, в 2022 году – 83,3 %, в 2023 году – 91,6 %  </a:t>
              </a:r>
            </a:p>
          </p:txBody>
        </p:sp>
      </p:grp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2" b="96175" l="6381" r="96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3644"/>
            <a:ext cx="1179043" cy="14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810007"/>
      </p:ext>
    </p:extLst>
  </p:cSld>
  <p:clrMapOvr>
    <a:masterClrMapping/>
  </p:clrMapOvr>
  <p:transition spd="slow">
    <p:pul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3">
            <a:extLst>
              <a:ext uri="{FF2B5EF4-FFF2-40B4-BE49-F238E27FC236}">
                <a16:creationId xmlns="" xmlns:a16="http://schemas.microsoft.com/office/drawing/2014/main" id="{8DA778FE-D184-4B7D-8B87-A6B39BD0B1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1050" y="476250"/>
            <a:ext cx="6842125" cy="1296988"/>
          </a:xfrm>
        </p:spPr>
        <p:txBody>
          <a:bodyPr/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«Градостроительная политика  Пермского муниципального района», тыс. руб.</a:t>
            </a:r>
          </a:p>
        </p:txBody>
      </p:sp>
      <p:sp>
        <p:nvSpPr>
          <p:cNvPr id="90115" name="Номер слайда 1">
            <a:extLst>
              <a:ext uri="{FF2B5EF4-FFF2-40B4-BE49-F238E27FC236}">
                <a16:creationId xmlns="" xmlns:a16="http://schemas.microsoft.com/office/drawing/2014/main" id="{AE545FFD-ECF3-4150-A939-46917903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CC61E90-6635-4E32-8044-5688EBF5B2C2}" type="slidenum">
              <a:rPr lang="ru-RU" altLang="ru-RU" sz="1800">
                <a:solidFill>
                  <a:srgbClr val="FFFFFF"/>
                </a:solidFill>
              </a:rPr>
              <a:pPr/>
              <a:t>80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3D2E18EA-512F-41B6-BCC7-1461D5B66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802316"/>
              </p:ext>
            </p:extLst>
          </p:nvPr>
        </p:nvGraphicFramePr>
        <p:xfrm>
          <a:off x="179388" y="1812925"/>
          <a:ext cx="8821737" cy="43957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615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12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49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60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Уточненный 20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5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3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– всего,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т.ч.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счет средств бюджетов сельских поселений</a:t>
                      </a:r>
                      <a:endParaRPr lang="ru-RU" sz="17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26 316,4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398,4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30 583,5</a:t>
                      </a:r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402,0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6283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 «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Разработка документов территориального планирования и градостроительного зонирования и документации</a:t>
                      </a:r>
                      <a:r>
                        <a:rPr kumimoji="0" lang="ru-RU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по планировке территории Пермского муниципального района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2 377,0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989,0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733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Совершенствование документов территориального планирования и градостроительного зонирования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272,0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467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документацией по планировке территории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4748"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«Ведение</a:t>
                      </a:r>
                      <a:r>
                        <a:rPr kumimoji="0" lang="ru-RU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информационной системы обеспечения градостроительной деятельности</a:t>
                      </a:r>
                      <a:r>
                        <a:rPr kumimoji="0" lang="ru-RU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8001" marR="18001" marT="17998" marB="179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1 296,3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2 157,5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7445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Подпрограмма: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реализации муниципальной программы»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22 643,1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25 437,0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1" marR="18001" marT="17998" marB="1799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0152" name="Picture 40">
            <a:extLst>
              <a:ext uri="{FF2B5EF4-FFF2-40B4-BE49-F238E27FC236}">
                <a16:creationId xmlns="" xmlns:a16="http://schemas.microsoft.com/office/drawing/2014/main" id="{F4F44FF9-445A-4274-98E2-CF2AF403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531561" cy="153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3">
            <a:extLst>
              <a:ext uri="{FF2B5EF4-FFF2-40B4-BE49-F238E27FC236}">
                <a16:creationId xmlns="" xmlns:a16="http://schemas.microsoft.com/office/drawing/2014/main" id="{642AF3D4-9B75-4546-A6A2-7054F2E77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263" y="404813"/>
            <a:ext cx="8821737" cy="647700"/>
          </a:xfrm>
        </p:spPr>
        <p:txBody>
          <a:bodyPr/>
          <a:lstStyle/>
          <a:p>
            <a:pPr algn="ctr"/>
            <a:r>
              <a:rPr lang="ru-RU" alt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фонд Пермского муниципального района, тыс. руб.</a:t>
            </a:r>
          </a:p>
        </p:txBody>
      </p:sp>
      <p:sp>
        <p:nvSpPr>
          <p:cNvPr id="91142" name="Прямоугольник 12">
            <a:extLst>
              <a:ext uri="{FF2B5EF4-FFF2-40B4-BE49-F238E27FC236}">
                <a16:creationId xmlns="" xmlns:a16="http://schemas.microsoft.com/office/drawing/2014/main" id="{2C678ED2-CF78-4F1C-8AC9-3F48DA67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292600"/>
            <a:ext cx="1800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Содержание 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/>
          </a:p>
        </p:txBody>
      </p:sp>
      <p:sp>
        <p:nvSpPr>
          <p:cNvPr id="91143" name="Прямоугольник 15">
            <a:extLst>
              <a:ext uri="{FF2B5EF4-FFF2-40B4-BE49-F238E27FC236}">
                <a16:creationId xmlns="" xmlns:a16="http://schemas.microsoft.com/office/drawing/2014/main" id="{1C853633-BA4D-4975-B82B-EF8F4573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4437063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Ремонт 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/>
          </a:p>
        </p:txBody>
      </p:sp>
      <p:sp>
        <p:nvSpPr>
          <p:cNvPr id="91144" name="Прямоугольник 16">
            <a:extLst>
              <a:ext uri="{FF2B5EF4-FFF2-40B4-BE49-F238E27FC236}">
                <a16:creationId xmlns="" xmlns:a16="http://schemas.microsoft.com/office/drawing/2014/main" id="{19EF124C-7D17-40F9-8792-1A05EAB3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437063"/>
            <a:ext cx="2449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</a:t>
            </a: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cs typeface="Times New Roman" panose="02020603050405020304" pitchFamily="18" charset="0"/>
              </a:rPr>
              <a:t>местных  дорог</a:t>
            </a:r>
            <a:endParaRPr lang="ru-RU" altLang="ru-RU" sz="1600"/>
          </a:p>
        </p:txBody>
      </p:sp>
      <p:sp>
        <p:nvSpPr>
          <p:cNvPr id="91145" name="Номер слайда 1">
            <a:extLst>
              <a:ext uri="{FF2B5EF4-FFF2-40B4-BE49-F238E27FC236}">
                <a16:creationId xmlns="" xmlns:a16="http://schemas.microsoft.com/office/drawing/2014/main" id="{D29A91F2-B2B0-45AA-85A2-493C0241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87FF39-039A-4E6C-B9D3-43135CB6E842}" type="slidenum">
              <a:rPr lang="ru-RU" altLang="ru-RU" sz="1800">
                <a:solidFill>
                  <a:srgbClr val="FFFFFF"/>
                </a:solidFill>
              </a:rPr>
              <a:pPr/>
              <a:t>81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graphicFrame>
        <p:nvGraphicFramePr>
          <p:cNvPr id="11" name="Содержимое 5">
            <a:extLst>
              <a:ext uri="{FF2B5EF4-FFF2-40B4-BE49-F238E27FC236}">
                <a16:creationId xmlns="" xmlns:a16="http://schemas.microsoft.com/office/drawing/2014/main" id="{139CB474-F1C6-4077-969F-DB982BBB6C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106987"/>
              </p:ext>
            </p:extLst>
          </p:nvPr>
        </p:nvGraphicFramePr>
        <p:xfrm>
          <a:off x="107950" y="1052513"/>
          <a:ext cx="8928100" cy="33051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454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9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83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518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34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660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  <a:endParaRPr lang="ru-RU" sz="14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Первоначальный</a:t>
                      </a:r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</a:t>
                      </a:r>
                    </a:p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en-US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300" dirty="0">
                          <a:latin typeface="Times New Roman" pitchFamily="18" charset="0"/>
                          <a:cs typeface="Times New Roman" pitchFamily="18" charset="0"/>
                        </a:rPr>
                        <a:t>23 год</a:t>
                      </a:r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238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Дорожный фонд –всего,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322 412,1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337 327,5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854,5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406 133,8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415 034,5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04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муниципального района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175 492,7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176 162,0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218 508,7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206 497,7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213 244,2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федерального бюджета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000,0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000,0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бюджета Пермского края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46 919,4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61 165,5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84 345,8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99 636,1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101 790,3</a:t>
                      </a:r>
                    </a:p>
                  </a:txBody>
                  <a:tcPr marL="91441" marR="91441" marT="45760" marB="457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55" y="5021263"/>
            <a:ext cx="1863131" cy="178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387" y="5076182"/>
            <a:ext cx="1994213" cy="16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5065635"/>
            <a:ext cx="2494237" cy="15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Box 15">
            <a:extLst>
              <a:ext uri="{FF2B5EF4-FFF2-40B4-BE49-F238E27FC236}">
                <a16:creationId xmlns="" xmlns:a16="http://schemas.microsoft.com/office/drawing/2014/main" id="{36431515-0C62-4852-A62D-A579AB3A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763713"/>
            <a:ext cx="17065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b="1">
                <a:cs typeface="Times New Roman" panose="02020603050405020304" pitchFamily="18" charset="0"/>
              </a:rPr>
              <a:t>в % к пред. году</a:t>
            </a:r>
          </a:p>
        </p:txBody>
      </p:sp>
      <p:sp>
        <p:nvSpPr>
          <p:cNvPr id="92163" name="Номер слайда 18">
            <a:extLst>
              <a:ext uri="{FF2B5EF4-FFF2-40B4-BE49-F238E27FC236}">
                <a16:creationId xmlns="" xmlns:a16="http://schemas.microsoft.com/office/drawing/2014/main" id="{D5C3B0DF-2991-453D-8789-A3F127E4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04025" y="11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B592D0-A730-4B9F-B41E-4BC95DDC13EB}" type="slidenum">
              <a:rPr lang="ru-RU" altLang="ru-RU" sz="1800">
                <a:solidFill>
                  <a:schemeClr val="bg1"/>
                </a:solidFill>
              </a:rPr>
              <a:pPr/>
              <a:t>82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92164" name="TextBox 2">
            <a:extLst>
              <a:ext uri="{FF2B5EF4-FFF2-40B4-BE49-F238E27FC236}">
                <a16:creationId xmlns="" xmlns:a16="http://schemas.microsoft.com/office/drawing/2014/main" id="{E8A11038-AD71-4BD2-89F5-B6338ADA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36575"/>
            <a:ext cx="662498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Динамика расходов бюджета района на инвестиционные расходы на </a:t>
            </a:r>
            <a:r>
              <a:rPr lang="ru-RU" altLang="ru-RU" sz="2000" b="1" dirty="0"/>
              <a:t>2020-2023</a:t>
            </a:r>
            <a:r>
              <a:rPr lang="ru-RU" altLang="ru-RU" sz="2400" b="1" dirty="0"/>
              <a:t> годы, млн. руб.</a:t>
            </a:r>
            <a:endParaRPr lang="ru-RU" altLang="ru-RU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0">
            <a:extLst>
              <a:ext uri="{FF2B5EF4-FFF2-40B4-BE49-F238E27FC236}">
                <a16:creationId xmlns="" xmlns:a16="http://schemas.microsoft.com/office/drawing/2014/main" id="{C6FD5506-0E72-462D-B89C-6240CE1E4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45495"/>
              </p:ext>
            </p:extLst>
          </p:nvPr>
        </p:nvGraphicFramePr>
        <p:xfrm>
          <a:off x="-252413" y="1628775"/>
          <a:ext cx="9109076" cy="501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74" name="Picture 14">
            <a:extLst>
              <a:ext uri="{FF2B5EF4-FFF2-40B4-BE49-F238E27FC236}">
                <a16:creationId xmlns="" xmlns:a16="http://schemas.microsoft.com/office/drawing/2014/main" id="{683E2163-52F8-4C7E-A573-80E2AF14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6" y="536575"/>
            <a:ext cx="1574304" cy="15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2021 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83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6866" y="2348880"/>
            <a:ext cx="7265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детского сада на 120 мест в с.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Фролы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Строительство детского сада на 160 мест в с.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Башкултаево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Завершение строительства детского сада на 280 мест в микрорайоне «Новый» д.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Кондратово</a:t>
            </a:r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Реконструкция здания детского сада «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Семицветик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»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Двуреченского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сельского поселения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школ в пос. Горный, д.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Кондратово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, д. Мостовая, с. Лобаново 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42816"/>
            <a:ext cx="2016224" cy="108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3081994"/>
              </p:ext>
            </p:extLst>
          </p:nvPr>
        </p:nvGraphicFramePr>
        <p:xfrm>
          <a:off x="-1692696" y="949436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31433778"/>
              </p:ext>
            </p:extLst>
          </p:nvPr>
        </p:nvGraphicFramePr>
        <p:xfrm>
          <a:off x="2699792" y="3911101"/>
          <a:ext cx="6673244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823" y="4869160"/>
            <a:ext cx="46085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Завершение строительства и оснащение детских школ искусств в п. Юго-Камский, с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Усть-Качка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1600" dirty="0"/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" y="3356992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08520" y="404664"/>
            <a:ext cx="9001125" cy="928270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2021 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84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3" y="2322002"/>
            <a:ext cx="428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Ремонт автомобильных дорог протяженность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28,04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Формирование комфортной городской среды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83045529"/>
              </p:ext>
            </p:extLst>
          </p:nvPr>
        </p:nvGraphicFramePr>
        <p:xfrm>
          <a:off x="-1836712" y="1196752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978004095"/>
              </p:ext>
            </p:extLst>
          </p:nvPr>
        </p:nvGraphicFramePr>
        <p:xfrm>
          <a:off x="2771800" y="3408265"/>
          <a:ext cx="6673244" cy="321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023" y="3645024"/>
            <a:ext cx="4932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Создание условий осуществления медицинской деятельности в модульных зданиях:</a:t>
            </a: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ФАП п.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Сухобизярка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ФАП п.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Усть-Пизя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ФАП с. Сташково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7"/>
          <a:stretch/>
        </p:blipFill>
        <p:spPr bwMode="auto">
          <a:xfrm>
            <a:off x="5618010" y="1196752"/>
            <a:ext cx="277041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37112"/>
            <a:ext cx="971600" cy="8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72771" y="563887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и приобретение 16 жилых помещений для детей сирот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9588"/>
            <a:ext cx="11890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9658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3">
            <a:extLst>
              <a:ext uri="{FF2B5EF4-FFF2-40B4-BE49-F238E27FC236}">
                <a16:creationId xmlns="" xmlns:a16="http://schemas.microsoft.com/office/drawing/2014/main" id="{63819AB2-11CC-4D8E-963B-5FE5416CDC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819" y="435002"/>
            <a:ext cx="9001125" cy="746566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развития на 2021 год, тыс. руб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187" name="Номер слайда 1">
            <a:extLst>
              <a:ext uri="{FF2B5EF4-FFF2-40B4-BE49-F238E27FC236}">
                <a16:creationId xmlns="" xmlns:a16="http://schemas.microsoft.com/office/drawing/2014/main" id="{1A047B9D-5712-4FAF-B42B-90A2ED2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61F989-88AF-456B-8769-7842480FDA1B}" type="slidenum">
              <a:rPr lang="ru-RU" altLang="ru-RU" sz="1800">
                <a:solidFill>
                  <a:srgbClr val="FFFFFF"/>
                </a:solidFill>
              </a:rPr>
              <a:pPr/>
              <a:t>85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20" y="2492896"/>
            <a:ext cx="91471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Строительство межшкольных стадионов в п. Сылва, п. Юг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Устройство спортивных площадок и оснащение объектов спортивным оборудованием и инвентарем для занятий физической культурой и спортом в         д.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Байболовка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д.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</a:rPr>
              <a:t>Жебреи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,  п. Сокол, с. Рождественское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07193542"/>
              </p:ext>
            </p:extLst>
          </p:nvPr>
        </p:nvGraphicFramePr>
        <p:xfrm>
          <a:off x="-1620688" y="908720"/>
          <a:ext cx="6673244" cy="280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19743075"/>
              </p:ext>
            </p:extLst>
          </p:nvPr>
        </p:nvGraphicFramePr>
        <p:xfrm>
          <a:off x="2699792" y="4077072"/>
          <a:ext cx="6673244" cy="30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220" y="4250932"/>
            <a:ext cx="58409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Проектирование реконструкции водопровода в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</a:rPr>
              <a:t>Хохловском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 сельском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поселений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Строительство распределительного газопровода в д. Ежи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Култаевского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сельского поселения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Строительство распределительных уличных газопроводов в д.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Касимово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Проектирование распределительного газопровода в д.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Замараево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, д.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Шуваята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, д.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</a:rPr>
              <a:t>Липаки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Мероприятия комплексного развития сельских территорий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1" b="19435"/>
          <a:stretch/>
        </p:blipFill>
        <p:spPr bwMode="auto">
          <a:xfrm>
            <a:off x="6084168" y="1181569"/>
            <a:ext cx="2277639" cy="137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 bwMode="auto">
          <a:xfrm>
            <a:off x="569567" y="3751070"/>
            <a:ext cx="5874641" cy="49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48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avatars.mds.yandex.net/get-zen_doc/197997/pub_5bfe2d9fcd7ace00a9d64101_5bfe2dd4ce540f00ac3d0713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20688"/>
            <a:ext cx="1817621" cy="22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403648" y="1196752"/>
            <a:ext cx="6134074" cy="1872208"/>
          </a:xfrm>
        </p:spPr>
        <p:txBody>
          <a:bodyPr/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Резервный фонд администрации</a:t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2021 год - 42 583,12 тыс. рублей (1,0%*),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2022 год - 15 000,00 тыс. рублей (0,3%*)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2023 год - 15 000,00 тыс. </a:t>
            </a:r>
            <a:r>
              <a:rPr lang="ru-RU" altLang="ru-RU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(0,3%*)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86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292458" y="3789040"/>
            <a:ext cx="9001125" cy="177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долг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</a:t>
            </a:r>
          </a:p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2021 -2023 годы – 0,0 тыс. рублей ежегодно</a:t>
            </a:r>
          </a:p>
        </p:txBody>
      </p:sp>
      <p:pic>
        <p:nvPicPr>
          <p:cNvPr id="167940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854460" cy="1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467544" y="3300064"/>
            <a:ext cx="7097847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общего объёма расходов бюджета района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350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115616" y="1484784"/>
            <a:ext cx="7245264" cy="3096344"/>
          </a:xfrm>
        </p:spPr>
        <p:txBody>
          <a:bodyPr/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Финансово-экономическое управление администрации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Пермского муниципального района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Почтовый адрес: 614065, г. Пермь,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Верхне-</a:t>
            </a:r>
            <a:r>
              <a:rPr lang="ru-RU" altLang="ru-RU" sz="1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Муллинская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71,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с 8-00 до 12-00 с 13-00 до 17-00,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296 29 91, 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296 26 51,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электронной почты: </a:t>
            </a:r>
            <a:r>
              <a:rPr lang="en-US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feu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@permraion.ru, 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http://feu.permraion.ru/</a:t>
            </a:r>
            <a:br>
              <a:rPr lang="ru-RU" altLang="ru-RU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AF4B44C9-74F5-4B73-BFA0-31147C5E70A3}" type="slidenum">
              <a:rPr lang="ru-RU" altLang="ru-RU" sz="1800" smtClean="0">
                <a:solidFill>
                  <a:srgbClr val="FFFFFF"/>
                </a:solidFill>
              </a:rPr>
              <a:pPr/>
              <a:t>87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96258" name="Picture 2" descr="https://supportit.ru/img/contac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97152"/>
            <a:ext cx="3600400" cy="1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2488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2">
            <a:extLst>
              <a:ext uri="{FF2B5EF4-FFF2-40B4-BE49-F238E27FC236}">
                <a16:creationId xmlns="" xmlns:a16="http://schemas.microsoft.com/office/drawing/2014/main" id="{1C16E2ED-0E3D-4A12-BA16-CE3FC6F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05E3521-80DB-4D0E-973E-85DB75469D82}" type="slidenum">
              <a:rPr lang="ru-RU" altLang="ru-RU" sz="1800">
                <a:solidFill>
                  <a:srgbClr val="FFFFFF"/>
                </a:solidFill>
              </a:rPr>
              <a:pPr/>
              <a:t>88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="" xmlns:a16="http://schemas.microsoft.com/office/drawing/2014/main" id="{BDCACEEC-AFD4-4CDA-BA22-AB8645CC3AB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57263" y="2565400"/>
            <a:ext cx="7581900" cy="3124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4400" b="1"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5236" name="Нижний колонтитул 4">
            <a:extLst>
              <a:ext uri="{FF2B5EF4-FFF2-40B4-BE49-F238E27FC236}">
                <a16:creationId xmlns="" xmlns:a16="http://schemas.microsoft.com/office/drawing/2014/main" id="{6CEF3E0E-B291-4425-AAF8-5EC88022E810}"/>
              </a:ext>
            </a:extLst>
          </p:cNvPr>
          <p:cNvSpPr txBox="1">
            <a:spLocks noGrp="1"/>
          </p:cNvSpPr>
          <p:nvPr/>
        </p:nvSpPr>
        <p:spPr bwMode="auto">
          <a:xfrm>
            <a:off x="3071813" y="6357938"/>
            <a:ext cx="3352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200">
              <a:solidFill>
                <a:srgbClr val="045C7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1297BD3C-4986-46DD-9303-37175D7CD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1835696" y="549275"/>
            <a:ext cx="7056782" cy="935038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Схема межбюджетного регулирования бюджета Пермского муниципального района </a:t>
            </a:r>
          </a:p>
        </p:txBody>
      </p:sp>
      <p:graphicFrame>
        <p:nvGraphicFramePr>
          <p:cNvPr id="12331" name="Group 43">
            <a:extLst>
              <a:ext uri="{FF2B5EF4-FFF2-40B4-BE49-F238E27FC236}">
                <a16:creationId xmlns="" xmlns:a16="http://schemas.microsoft.com/office/drawing/2014/main" id="{DAEB10EA-1912-4849-9FE7-60BC8693CB6E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04653851"/>
              </p:ext>
            </p:extLst>
          </p:nvPr>
        </p:nvGraphicFramePr>
        <p:xfrm>
          <a:off x="500062" y="1610786"/>
          <a:ext cx="8392417" cy="454278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7839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42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8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69,4189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 +39,4189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73,1714% =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 +43,1714 (доп.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2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(дифференцированный норматив)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0,1431 %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0,1439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Транспортный налог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0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аренды и продажи земли, государственная собственность на которые не разграничена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11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marL="91439" marR="9143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</a:p>
                  </a:txBody>
                  <a:tcPr marL="91439" marR="91439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484" name="Прямоугольник 1">
            <a:extLst>
              <a:ext uri="{FF2B5EF4-FFF2-40B4-BE49-F238E27FC236}">
                <a16:creationId xmlns="" xmlns:a16="http://schemas.microsoft.com/office/drawing/2014/main" id="{B8DE118E-3DC5-451A-8E08-8AFC32A8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-15875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0D53A-C85F-4352-A3B1-26C3FD064B53}" type="slidenum">
              <a:rPr lang="ru-RU" altLang="ru-RU" sz="1800">
                <a:solidFill>
                  <a:schemeClr val="bg1"/>
                </a:solidFill>
              </a:rPr>
              <a:pPr eaLnBrk="1" hangingPunct="1"/>
              <a:t>9</a:t>
            </a:fld>
            <a:endParaRPr lang="ru-RU" altLang="ru-RU" sz="1800">
              <a:solidFill>
                <a:schemeClr val="bg1"/>
              </a:solidFill>
            </a:endParaRPr>
          </a:p>
        </p:txBody>
      </p:sp>
      <p:sp>
        <p:nvSpPr>
          <p:cNvPr id="20485" name="Номер слайда 1">
            <a:extLst>
              <a:ext uri="{FF2B5EF4-FFF2-40B4-BE49-F238E27FC236}">
                <a16:creationId xmlns="" xmlns:a16="http://schemas.microsoft.com/office/drawing/2014/main" id="{485AC396-041E-458D-BE7B-5E6A6421C6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1DECF2-5267-4A3E-8B2E-6B751D17D229}" type="slidenum">
              <a:rPr lang="ru-RU" altLang="ru-RU" sz="1800">
                <a:solidFill>
                  <a:srgbClr val="FFFFFF"/>
                </a:solidFill>
              </a:rPr>
              <a:pPr/>
              <a:t>9</a:t>
            </a:fld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20487" name="Picture 7">
            <a:extLst>
              <a:ext uri="{FF2B5EF4-FFF2-40B4-BE49-F238E27FC236}">
                <a16:creationId xmlns="" xmlns:a16="http://schemas.microsoft.com/office/drawing/2014/main" id="{37FF4397-5ACB-4186-AE58-CBC15497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619672" cy="12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Пото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45179</TotalTime>
  <Words>7387</Words>
  <Application>Microsoft Office PowerPoint</Application>
  <PresentationFormat>Экран (4:3)</PresentationFormat>
  <Paragraphs>1718</Paragraphs>
  <Slides>88</Slides>
  <Notes>42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88</vt:i4>
      </vt:variant>
    </vt:vector>
  </HeadingPairs>
  <TitlesOfParts>
    <vt:vector size="93" baseType="lpstr">
      <vt:lpstr>2_Поток</vt:lpstr>
      <vt:lpstr>Городская</vt:lpstr>
      <vt:lpstr>1_Городская</vt:lpstr>
      <vt:lpstr>Диаграмма Microsoft Excel</vt:lpstr>
      <vt:lpstr>Лист</vt:lpstr>
      <vt:lpstr>Презентация PowerPoint</vt:lpstr>
      <vt:lpstr>Общая характеристика муниципального образования «Пермский муниципальный район»</vt:lpstr>
      <vt:lpstr>Процесс формирования проекта бюджета</vt:lpstr>
      <vt:lpstr>Гражданин и его участие в бюджетном процессе</vt:lpstr>
      <vt:lpstr>Основные понятия бюджета</vt:lpstr>
      <vt:lpstr>Презентация PowerPoint</vt:lpstr>
      <vt:lpstr>Прогноз социально-экономического развития Пермского района на 2020 - 2023 годы, млн руб.</vt:lpstr>
      <vt:lpstr>Презентация PowerPoint</vt:lpstr>
      <vt:lpstr>Схема межбюджетного регулирования бюджета Пермского муниципального района </vt:lpstr>
      <vt:lpstr>Презентация PowerPoint</vt:lpstr>
      <vt:lpstr>Презентация PowerPoint</vt:lpstr>
      <vt:lpstr>Динамика доходов бюджета  Пермского муниципального района на 2020-2023 годы</vt:lpstr>
      <vt:lpstr>Структура доходов бюджета  Пермского муниципального района  на 2020-2023 годы, %</vt:lpstr>
      <vt:lpstr>Структура налоговых и неналоговых доходов бюджета  Пермского муниципального района на 2021 год, 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подходы к формированию расходов бюджета на 2021 – 2023 годы</vt:lpstr>
      <vt:lpstr>Презентация PowerPoint</vt:lpstr>
      <vt:lpstr>Презентация PowerPoint</vt:lpstr>
      <vt:lpstr>Выполнение Указов Президента РФ по педагогическим работникам образовательных учреждений и работникам учреждений культуры</vt:lpstr>
      <vt:lpstr>Структура расходов бюджета Пермского муниципального района  на 2021-2023 годы, млн руб.</vt:lpstr>
      <vt:lpstr>Структура расходов бюджета                                            Пермского муниципального района на 2021 год</vt:lpstr>
      <vt:lpstr>Расходы на реализацию муниципальных программ 2021 год, млн руб.</vt:lpstr>
      <vt:lpstr>Распределение бюджетных ассигнований по группам видов расходов бюджета на 2020-2021 гг., млн руб.</vt:lpstr>
      <vt:lpstr>Распределение бюджетных ассигнований по ведомствам на 2021 год</vt:lpstr>
      <vt:lpstr>Расходы на содержание органов местного самоуправления, тыс.руб.</vt:lpstr>
      <vt:lpstr>Презентация PowerPoint</vt:lpstr>
      <vt:lpstr>Презентация PowerPoint</vt:lpstr>
      <vt:lpstr>Программа  «Развитие системы образования Пермского муниципального района»,  тыс. руб. </vt:lpstr>
      <vt:lpstr>Презентация PowerPoint</vt:lpstr>
      <vt:lpstr>Презентация PowerPoint</vt:lpstr>
      <vt:lpstr>Подпрограмма «Развитие системы дошкольного образования», за счет средств местного бюджета, тыс. руб.</vt:lpstr>
      <vt:lpstr>Подпрограмма «Развитие системы начального общего, основного общего, среднего общего образования Пермского муниципального района», за счет средств местного бюджета, тыс.руб.</vt:lpstr>
      <vt:lpstr>Подпрограмма «Развитие системы воспитания и дополнительного образования Пермского муниципального района», за счет средств местного бюджета, тыс. руб.</vt:lpstr>
      <vt:lpstr>Подпрограмма «Образовательная среда нового поколения» за счет средств местного бюджета, тыс.руб.</vt:lpstr>
      <vt:lpstr>Подпрограмма «Обеспечение реализации Программы и прочие мероприятия в области образования», за счет средств местного бюджета, тыс. руб.</vt:lpstr>
      <vt:lpstr>Программа  «Развитие сферы культуры Пермского муниципального района»</vt:lpstr>
      <vt:lpstr>Основные мероприятия Муниципальной программы «Развитие сферы культуры Пермского муниципального района», тыс. руб.</vt:lpstr>
      <vt:lpstr>Основные мероприятия муниципальной программы «Развитие сферы культуры Пермского муниципального района», тыс. руб. (продолжение)</vt:lpstr>
      <vt:lpstr>Программа  «Обеспечение безопасности населения и территории Пермского муниципального района»</vt:lpstr>
      <vt:lpstr>Программа «Обеспечение безопасности населения и территории Пермского муниципального района», тыс. руб.</vt:lpstr>
      <vt:lpstr>Программа  «Развитие отдельных направлений социальной сферы Пермского муниципального района»</vt:lpstr>
      <vt:lpstr>Программа  «Развитие отдельных направлений социальной сферы Пермского муниципального района», тыс.руб.</vt:lpstr>
      <vt:lpstr>Презентация PowerPoint</vt:lpstr>
      <vt:lpstr>Программа   «Развитие молодежной политики, физической культуры и спорта в Пермском муниципальном районе»</vt:lpstr>
      <vt:lpstr>Программа   «Развитие молодежной политики, физической культуры и спорта в Пермском муниципальном районе», тыс. руб.</vt:lpstr>
      <vt:lpstr>Презентация PowerPoint</vt:lpstr>
      <vt:lpstr>Презентация PowerPoint</vt:lpstr>
      <vt:lpstr>Программа  «Совершенствование муниципального управления Пермского муниципального района»</vt:lpstr>
      <vt:lpstr>Программа «Совершенствование муниципального управления Пермского муниципального района», тыс. руб.</vt:lpstr>
      <vt:lpstr>продолжение</vt:lpstr>
      <vt:lpstr>Программа  «Управление муниципальными финансами и муниципальным долгом Пермского муниципального района»</vt:lpstr>
      <vt:lpstr>Программа «Управление муниципальными финансами и муниципальным долгом Пермского муниципального района», тыс. руб.</vt:lpstr>
      <vt:lpstr>Сравнение схем межбюджетного регулирования бюджетов сельских поселений, тыс. руб.</vt:lpstr>
      <vt:lpstr>Корректирующие коэффициенты, применяемые при расчете дотации на выравнивание бюджетной обеспеченности</vt:lpstr>
      <vt:lpstr>Объем дотаций на выравнивание бюджетной обеспеченности поселений, тыс. руб.</vt:lpstr>
      <vt:lpstr>Бюджетная обеспеченность сельских поселений на 2021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«Развитие дорожного хозяйства и благоустройства Пермского муниципального района», тыс. руб.</vt:lpstr>
      <vt:lpstr>Презентация PowerPoint</vt:lpstr>
      <vt:lpstr>Программа «Охрана окружающей среды в Пермском муниципальном районе», тыс. руб.</vt:lpstr>
      <vt:lpstr>Презентация PowerPoint</vt:lpstr>
      <vt:lpstr>Презентация PowerPoint</vt:lpstr>
      <vt:lpstr>Программа «Экономическое развитие Пермского муниципального района», тыс. руб.</vt:lpstr>
      <vt:lpstr>Презентация PowerPoint</vt:lpstr>
      <vt:lpstr>Программа «Сельское хозяйство и устойчивое развитие сельских территорий Пермского муниципального района», тыс. руб.</vt:lpstr>
      <vt:lpstr>Презентация PowerPoint</vt:lpstr>
      <vt:lpstr>Программа «Управление земельными ресурсами и имуществом  Пермского муниципального района», тыс. руб.</vt:lpstr>
      <vt:lpstr>Презентация PowerPoint</vt:lpstr>
      <vt:lpstr>Программа «Градостроительная политика  Пермского муниципального района», тыс. руб.</vt:lpstr>
      <vt:lpstr>Дорожный фонд Пермского муниципального района, тыс. руб.</vt:lpstr>
      <vt:lpstr>Презентация PowerPoint</vt:lpstr>
      <vt:lpstr>Мероприятия развития на 2021 год, тыс. руб.</vt:lpstr>
      <vt:lpstr>Мероприятия развития на 2021 год, тыс. руб.</vt:lpstr>
      <vt:lpstr>Мероприятия развития на 2021 год, тыс. руб.</vt:lpstr>
      <vt:lpstr>Резервный фонд администрации  2021 год - 42 583,12 тыс. рублей (1,0%*), 2022 год - 15 000,00 тыс. рублей (0,3%*) 2023 год - 15 000,00 тыс. рублей (0,3%*) </vt:lpstr>
      <vt:lpstr>Контактная информация  Финансово-экономическое управление администрации  Пермского муниципального района  Почтовый адрес: 614065, г. Пермь,  ул. Верхне-Муллинская, 71, часы работы: с 8-00 до 12-00 с 13-00 до 17-00, телефон 296 29 91, 296 26 51,  адрес электронной почты: feu@permraion.ru,  официальный сайт http://feu.permraion.ru/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Министерства финансов Пермского края  о работе в 2007 году  и планах на 2008 год</dc:title>
  <dc:creator>User</dc:creator>
  <cp:lastModifiedBy>feu21-03</cp:lastModifiedBy>
  <cp:revision>2061</cp:revision>
  <cp:lastPrinted>2020-12-23T05:59:06Z</cp:lastPrinted>
  <dcterms:created xsi:type="dcterms:W3CDTF">2008-02-28T03:10:36Z</dcterms:created>
  <dcterms:modified xsi:type="dcterms:W3CDTF">2021-01-19T05:01:10Z</dcterms:modified>
</cp:coreProperties>
</file>